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87" r:id="rId5"/>
    <p:sldId id="259" r:id="rId6"/>
    <p:sldId id="286" r:id="rId7"/>
    <p:sldId id="288" r:id="rId8"/>
    <p:sldId id="262" r:id="rId9"/>
    <p:sldId id="264" r:id="rId10"/>
    <p:sldId id="268" r:id="rId11"/>
    <p:sldId id="265" r:id="rId12"/>
    <p:sldId id="266" r:id="rId13"/>
    <p:sldId id="269" r:id="rId14"/>
    <p:sldId id="270" r:id="rId15"/>
    <p:sldId id="271" r:id="rId16"/>
    <p:sldId id="274" r:id="rId17"/>
    <p:sldId id="272" r:id="rId18"/>
    <p:sldId id="281" r:id="rId19"/>
    <p:sldId id="273" r:id="rId20"/>
    <p:sldId id="285" r:id="rId21"/>
    <p:sldId id="275" r:id="rId22"/>
    <p:sldId id="276" r:id="rId23"/>
    <p:sldId id="279" r:id="rId24"/>
    <p:sldId id="280" r:id="rId25"/>
    <p:sldId id="284" r:id="rId26"/>
    <p:sldId id="282" r:id="rId27"/>
    <p:sldId id="278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6" y="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5255F8-31EB-4047-B09E-6F8B9B62601A}" type="doc">
      <dgm:prSet loTypeId="urn:microsoft.com/office/officeart/2005/8/layout/venn1" loCatId="relationship" qsTypeId="urn:microsoft.com/office/officeart/2005/8/quickstyle/3d3" qsCatId="3D" csTypeId="urn:microsoft.com/office/officeart/2005/8/colors/colorful5" csCatId="colorful" phldr="1"/>
      <dgm:spPr/>
    </dgm:pt>
    <dgm:pt modelId="{433DCB84-C04F-49FA-BBE9-BA67C50F0120}">
      <dgm:prSet phldrT="[Текст]"/>
      <dgm:spPr/>
      <dgm:t>
        <a:bodyPr/>
        <a:lstStyle/>
        <a:p>
          <a:r>
            <a:rPr lang="ru-RU" dirty="0" smtClean="0"/>
            <a:t>Управление знаниями в экономике</a:t>
          </a:r>
          <a:endParaRPr lang="ru-RU" dirty="0"/>
        </a:p>
      </dgm:t>
    </dgm:pt>
    <dgm:pt modelId="{E2E7FB3D-E547-4028-9A29-4F9B60A1B263}" type="parTrans" cxnId="{6724E43C-6843-49CA-80BD-CADF7D84A900}">
      <dgm:prSet/>
      <dgm:spPr/>
      <dgm:t>
        <a:bodyPr/>
        <a:lstStyle/>
        <a:p>
          <a:endParaRPr lang="ru-RU"/>
        </a:p>
      </dgm:t>
    </dgm:pt>
    <dgm:pt modelId="{82443EBD-2BF0-4D0B-BAEB-801D483485AA}" type="sibTrans" cxnId="{6724E43C-6843-49CA-80BD-CADF7D84A900}">
      <dgm:prSet/>
      <dgm:spPr/>
      <dgm:t>
        <a:bodyPr/>
        <a:lstStyle/>
        <a:p>
          <a:endParaRPr lang="ru-RU"/>
        </a:p>
      </dgm:t>
    </dgm:pt>
    <dgm:pt modelId="{F8CCD99E-EA74-4180-8A01-07173183014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Когнитивные технологии в экономике</a:t>
          </a:r>
          <a:endParaRPr lang="ru-RU" dirty="0"/>
        </a:p>
      </dgm:t>
    </dgm:pt>
    <dgm:pt modelId="{789EF918-C7F2-4756-B159-BA6E659E4C3B}" type="parTrans" cxnId="{76028394-EAD8-4835-9D4B-7EEA04ACE03C}">
      <dgm:prSet/>
      <dgm:spPr/>
      <dgm:t>
        <a:bodyPr/>
        <a:lstStyle/>
        <a:p>
          <a:endParaRPr lang="ru-RU"/>
        </a:p>
      </dgm:t>
    </dgm:pt>
    <dgm:pt modelId="{8E5E647C-F0A3-4A98-A1F7-FC292B0493F5}" type="sibTrans" cxnId="{76028394-EAD8-4835-9D4B-7EEA04ACE03C}">
      <dgm:prSet/>
      <dgm:spPr/>
      <dgm:t>
        <a:bodyPr/>
        <a:lstStyle/>
        <a:p>
          <a:endParaRPr lang="ru-RU"/>
        </a:p>
      </dgm:t>
    </dgm:pt>
    <dgm:pt modelId="{DD096412-EF22-4350-A158-0B84FF99F08E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Интеллектуальные системы в экономике</a:t>
          </a:r>
          <a:endParaRPr lang="ru-RU" dirty="0"/>
        </a:p>
      </dgm:t>
    </dgm:pt>
    <dgm:pt modelId="{07EAF825-378F-4FFD-9F3E-A97666C7A32C}" type="sibTrans" cxnId="{27E71728-4680-4CD8-A3A3-6FDF3D7FE3F6}">
      <dgm:prSet/>
      <dgm:spPr/>
      <dgm:t>
        <a:bodyPr/>
        <a:lstStyle/>
        <a:p>
          <a:endParaRPr lang="ru-RU"/>
        </a:p>
      </dgm:t>
    </dgm:pt>
    <dgm:pt modelId="{21E12C2A-0D50-4A3B-A088-3E5E087A301F}" type="parTrans" cxnId="{27E71728-4680-4CD8-A3A3-6FDF3D7FE3F6}">
      <dgm:prSet/>
      <dgm:spPr/>
      <dgm:t>
        <a:bodyPr/>
        <a:lstStyle/>
        <a:p>
          <a:endParaRPr lang="ru-RU"/>
        </a:p>
      </dgm:t>
    </dgm:pt>
    <dgm:pt modelId="{69C89CF0-8970-4476-8E19-75AE5DE24148}" type="pres">
      <dgm:prSet presAssocID="{6C5255F8-31EB-4047-B09E-6F8B9B62601A}" presName="compositeShape" presStyleCnt="0">
        <dgm:presLayoutVars>
          <dgm:chMax val="7"/>
          <dgm:dir/>
          <dgm:resizeHandles val="exact"/>
        </dgm:presLayoutVars>
      </dgm:prSet>
      <dgm:spPr/>
    </dgm:pt>
    <dgm:pt modelId="{3BB4DA6C-735F-4338-8DC6-E4BE37D3C72F}" type="pres">
      <dgm:prSet presAssocID="{433DCB84-C04F-49FA-BBE9-BA67C50F0120}" presName="circ1" presStyleLbl="vennNode1" presStyleIdx="0" presStyleCnt="3" custLinFactNeighborX="3031" custLinFactNeighborY="2967"/>
      <dgm:spPr/>
      <dgm:t>
        <a:bodyPr/>
        <a:lstStyle/>
        <a:p>
          <a:endParaRPr lang="ru-RU"/>
        </a:p>
      </dgm:t>
    </dgm:pt>
    <dgm:pt modelId="{5AC479C9-88B5-4B8C-84FA-661EFFC5FA56}" type="pres">
      <dgm:prSet presAssocID="{433DCB84-C04F-49FA-BBE9-BA67C50F012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A3A2F-EF53-43A4-A203-3F5481A76958}" type="pres">
      <dgm:prSet presAssocID="{F8CCD99E-EA74-4180-8A01-071731830147}" presName="circ2" presStyleLbl="vennNode1" presStyleIdx="1" presStyleCnt="3" custLinFactNeighborX="-7799" custLinFactNeighborY="-1452"/>
      <dgm:spPr/>
      <dgm:t>
        <a:bodyPr/>
        <a:lstStyle/>
        <a:p>
          <a:endParaRPr lang="ru-RU"/>
        </a:p>
      </dgm:t>
    </dgm:pt>
    <dgm:pt modelId="{2BFBA0BE-0814-4702-84D6-18370F814CED}" type="pres">
      <dgm:prSet presAssocID="{F8CCD99E-EA74-4180-8A01-07173183014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C17EB-EDF8-4750-8492-3EB15ECDBF51}" type="pres">
      <dgm:prSet presAssocID="{DD096412-EF22-4350-A158-0B84FF99F08E}" presName="circ3" presStyleLbl="vennNode1" presStyleIdx="2" presStyleCnt="3" custLinFactNeighborX="-6340" custLinFactNeighborY="1073"/>
      <dgm:spPr/>
      <dgm:t>
        <a:bodyPr/>
        <a:lstStyle/>
        <a:p>
          <a:endParaRPr lang="ru-RU"/>
        </a:p>
      </dgm:t>
    </dgm:pt>
    <dgm:pt modelId="{CE7140E1-C3D7-48B9-8BCC-E3135ACEAA4B}" type="pres">
      <dgm:prSet presAssocID="{DD096412-EF22-4350-A158-0B84FF99F08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8ADEF0-E710-4E07-BE8A-4B40E90286BC}" type="presOf" srcId="{DD096412-EF22-4350-A158-0B84FF99F08E}" destId="{CE7140E1-C3D7-48B9-8BCC-E3135ACEAA4B}" srcOrd="1" destOrd="0" presId="urn:microsoft.com/office/officeart/2005/8/layout/venn1"/>
    <dgm:cxn modelId="{9D86299A-8E1A-41D9-903E-CB51BCAF80D6}" type="presOf" srcId="{F8CCD99E-EA74-4180-8A01-071731830147}" destId="{2BFBA0BE-0814-4702-84D6-18370F814CED}" srcOrd="1" destOrd="0" presId="urn:microsoft.com/office/officeart/2005/8/layout/venn1"/>
    <dgm:cxn modelId="{BD811EFD-8EA0-4A77-AEF6-446F2299A0E2}" type="presOf" srcId="{F8CCD99E-EA74-4180-8A01-071731830147}" destId="{98FA3A2F-EF53-43A4-A203-3F5481A76958}" srcOrd="0" destOrd="0" presId="urn:microsoft.com/office/officeart/2005/8/layout/venn1"/>
    <dgm:cxn modelId="{503F5BBA-F8B1-4EF1-9D64-A5AA8D32DF2F}" type="presOf" srcId="{433DCB84-C04F-49FA-BBE9-BA67C50F0120}" destId="{3BB4DA6C-735F-4338-8DC6-E4BE37D3C72F}" srcOrd="0" destOrd="0" presId="urn:microsoft.com/office/officeart/2005/8/layout/venn1"/>
    <dgm:cxn modelId="{27E71728-4680-4CD8-A3A3-6FDF3D7FE3F6}" srcId="{6C5255F8-31EB-4047-B09E-6F8B9B62601A}" destId="{DD096412-EF22-4350-A158-0B84FF99F08E}" srcOrd="2" destOrd="0" parTransId="{21E12C2A-0D50-4A3B-A088-3E5E087A301F}" sibTransId="{07EAF825-378F-4FFD-9F3E-A97666C7A32C}"/>
    <dgm:cxn modelId="{1872C6E2-2AF5-4AF4-992E-2787C4F711D8}" type="presOf" srcId="{6C5255F8-31EB-4047-B09E-6F8B9B62601A}" destId="{69C89CF0-8970-4476-8E19-75AE5DE24148}" srcOrd="0" destOrd="0" presId="urn:microsoft.com/office/officeart/2005/8/layout/venn1"/>
    <dgm:cxn modelId="{473027C8-E3AD-4E1E-8A9B-6A69160AD0C0}" type="presOf" srcId="{433DCB84-C04F-49FA-BBE9-BA67C50F0120}" destId="{5AC479C9-88B5-4B8C-84FA-661EFFC5FA56}" srcOrd="1" destOrd="0" presId="urn:microsoft.com/office/officeart/2005/8/layout/venn1"/>
    <dgm:cxn modelId="{76028394-EAD8-4835-9D4B-7EEA04ACE03C}" srcId="{6C5255F8-31EB-4047-B09E-6F8B9B62601A}" destId="{F8CCD99E-EA74-4180-8A01-071731830147}" srcOrd="1" destOrd="0" parTransId="{789EF918-C7F2-4756-B159-BA6E659E4C3B}" sibTransId="{8E5E647C-F0A3-4A98-A1F7-FC292B0493F5}"/>
    <dgm:cxn modelId="{27C6FC14-868C-438C-A3BA-8B7DE6CFEB0A}" type="presOf" srcId="{DD096412-EF22-4350-A158-0B84FF99F08E}" destId="{6F7C17EB-EDF8-4750-8492-3EB15ECDBF51}" srcOrd="0" destOrd="0" presId="urn:microsoft.com/office/officeart/2005/8/layout/venn1"/>
    <dgm:cxn modelId="{6724E43C-6843-49CA-80BD-CADF7D84A900}" srcId="{6C5255F8-31EB-4047-B09E-6F8B9B62601A}" destId="{433DCB84-C04F-49FA-BBE9-BA67C50F0120}" srcOrd="0" destOrd="0" parTransId="{E2E7FB3D-E547-4028-9A29-4F9B60A1B263}" sibTransId="{82443EBD-2BF0-4D0B-BAEB-801D483485AA}"/>
    <dgm:cxn modelId="{21201297-351C-4A2F-8193-1C49D3F415EF}" type="presParOf" srcId="{69C89CF0-8970-4476-8E19-75AE5DE24148}" destId="{3BB4DA6C-735F-4338-8DC6-E4BE37D3C72F}" srcOrd="0" destOrd="0" presId="urn:microsoft.com/office/officeart/2005/8/layout/venn1"/>
    <dgm:cxn modelId="{88D33B04-6B45-454E-9AFB-B830EF15F50A}" type="presParOf" srcId="{69C89CF0-8970-4476-8E19-75AE5DE24148}" destId="{5AC479C9-88B5-4B8C-84FA-661EFFC5FA56}" srcOrd="1" destOrd="0" presId="urn:microsoft.com/office/officeart/2005/8/layout/venn1"/>
    <dgm:cxn modelId="{42B315C1-C7FD-46D7-8576-58ECC0A0AB85}" type="presParOf" srcId="{69C89CF0-8970-4476-8E19-75AE5DE24148}" destId="{98FA3A2F-EF53-43A4-A203-3F5481A76958}" srcOrd="2" destOrd="0" presId="urn:microsoft.com/office/officeart/2005/8/layout/venn1"/>
    <dgm:cxn modelId="{F6FEFB35-275B-49C4-A8EC-4DE38540A588}" type="presParOf" srcId="{69C89CF0-8970-4476-8E19-75AE5DE24148}" destId="{2BFBA0BE-0814-4702-84D6-18370F814CED}" srcOrd="3" destOrd="0" presId="urn:microsoft.com/office/officeart/2005/8/layout/venn1"/>
    <dgm:cxn modelId="{C05C4043-CB39-4B85-92B9-C1BAD0152AC1}" type="presParOf" srcId="{69C89CF0-8970-4476-8E19-75AE5DE24148}" destId="{6F7C17EB-EDF8-4750-8492-3EB15ECDBF51}" srcOrd="4" destOrd="0" presId="urn:microsoft.com/office/officeart/2005/8/layout/venn1"/>
    <dgm:cxn modelId="{F1B43FBE-2879-4E0D-B28B-120DE051A8D5}" type="presParOf" srcId="{69C89CF0-8970-4476-8E19-75AE5DE24148}" destId="{CE7140E1-C3D7-48B9-8BCC-E3135ACEAA4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880B11-4004-4558-BA9E-01AD5AD7CEB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49499B-B7D9-4403-9117-101024D0AFA7}">
      <dgm:prSet phldrT="[Текст]" custT="1"/>
      <dgm:spPr/>
      <dgm:t>
        <a:bodyPr/>
        <a:lstStyle/>
        <a:p>
          <a:r>
            <a:rPr lang="ru-RU" sz="1600" dirty="0" smtClean="0"/>
            <a:t>Когнитивная </a:t>
          </a:r>
        </a:p>
        <a:p>
          <a:r>
            <a:rPr lang="ru-RU" sz="1600" dirty="0" smtClean="0"/>
            <a:t>экономика</a:t>
          </a:r>
          <a:endParaRPr lang="ru-RU" sz="1600" dirty="0"/>
        </a:p>
      </dgm:t>
    </dgm:pt>
    <dgm:pt modelId="{6B3DF1B0-16D2-4BED-ABF0-454CA0DF3161}" type="parTrans" cxnId="{0C2E2FBA-AF83-47CD-B03B-9E7689382321}">
      <dgm:prSet/>
      <dgm:spPr/>
      <dgm:t>
        <a:bodyPr/>
        <a:lstStyle/>
        <a:p>
          <a:endParaRPr lang="ru-RU"/>
        </a:p>
      </dgm:t>
    </dgm:pt>
    <dgm:pt modelId="{57BF0AEF-C709-4469-8F30-C7FEE662B483}" type="sibTrans" cxnId="{0C2E2FBA-AF83-47CD-B03B-9E7689382321}">
      <dgm:prSet/>
      <dgm:spPr/>
      <dgm:t>
        <a:bodyPr/>
        <a:lstStyle/>
        <a:p>
          <a:endParaRPr lang="ru-RU" dirty="0"/>
        </a:p>
      </dgm:t>
    </dgm:pt>
    <dgm:pt modelId="{2DF6EEAB-7837-4F2E-9EC5-13919260792F}">
      <dgm:prSet phldrT="[Текст]" custT="1"/>
      <dgm:spPr/>
      <dgm:t>
        <a:bodyPr/>
        <a:lstStyle/>
        <a:p>
          <a:r>
            <a:rPr lang="ru-RU" sz="1600" dirty="0" smtClean="0"/>
            <a:t>Поведенческая </a:t>
          </a:r>
        </a:p>
        <a:p>
          <a:r>
            <a:rPr lang="ru-RU" sz="1600" dirty="0" smtClean="0"/>
            <a:t>экономика</a:t>
          </a:r>
          <a:endParaRPr lang="ru-RU" sz="1600" dirty="0"/>
        </a:p>
      </dgm:t>
    </dgm:pt>
    <dgm:pt modelId="{6FB54A6E-0B8F-467B-B5B5-375374892B8E}" type="parTrans" cxnId="{6F5AA5E3-C0BF-4A45-9292-84A935852DD6}">
      <dgm:prSet/>
      <dgm:spPr/>
      <dgm:t>
        <a:bodyPr/>
        <a:lstStyle/>
        <a:p>
          <a:endParaRPr lang="ru-RU"/>
        </a:p>
      </dgm:t>
    </dgm:pt>
    <dgm:pt modelId="{B85D1987-37D2-40C6-B8B6-5B7AC5CE2037}" type="sibTrans" cxnId="{6F5AA5E3-C0BF-4A45-9292-84A935852DD6}">
      <dgm:prSet/>
      <dgm:spPr/>
      <dgm:t>
        <a:bodyPr/>
        <a:lstStyle/>
        <a:p>
          <a:endParaRPr lang="ru-RU" dirty="0"/>
        </a:p>
      </dgm:t>
    </dgm:pt>
    <dgm:pt modelId="{F018519D-41A7-4441-980D-54839D2F2F0D}">
      <dgm:prSet phldrT="[Текст]" custT="1"/>
      <dgm:spPr/>
      <dgm:t>
        <a:bodyPr/>
        <a:lstStyle/>
        <a:p>
          <a:r>
            <a:rPr lang="ru-RU" sz="1600" baseline="0" dirty="0" smtClean="0"/>
            <a:t>Экспериментальная</a:t>
          </a:r>
          <a:r>
            <a:rPr lang="ru-RU" sz="1600" dirty="0" smtClean="0"/>
            <a:t> экономика </a:t>
          </a:r>
          <a:endParaRPr lang="ru-RU" sz="1600" dirty="0"/>
        </a:p>
      </dgm:t>
    </dgm:pt>
    <dgm:pt modelId="{99FC79B1-1260-4234-BE2A-54FF5C306C8D}" type="parTrans" cxnId="{3E49DF79-D215-4941-9A20-BD729B28D0E8}">
      <dgm:prSet/>
      <dgm:spPr/>
      <dgm:t>
        <a:bodyPr/>
        <a:lstStyle/>
        <a:p>
          <a:endParaRPr lang="ru-RU"/>
        </a:p>
      </dgm:t>
    </dgm:pt>
    <dgm:pt modelId="{E44F0A02-C946-480B-9B17-31748287E6DE}" type="sibTrans" cxnId="{3E49DF79-D215-4941-9A20-BD729B28D0E8}">
      <dgm:prSet/>
      <dgm:spPr/>
      <dgm:t>
        <a:bodyPr/>
        <a:lstStyle/>
        <a:p>
          <a:endParaRPr lang="ru-RU" dirty="0"/>
        </a:p>
      </dgm:t>
    </dgm:pt>
    <dgm:pt modelId="{6C3408EA-6374-47D4-BE8E-5DEDEB0E9EE4}">
      <dgm:prSet custT="1"/>
      <dgm:spPr/>
      <dgm:t>
        <a:bodyPr/>
        <a:lstStyle/>
        <a:p>
          <a:r>
            <a:rPr lang="ru-RU" sz="1600" baseline="0" dirty="0" smtClean="0"/>
            <a:t>Экономическая</a:t>
          </a:r>
          <a:r>
            <a:rPr lang="ru-RU" sz="1600" dirty="0" smtClean="0"/>
            <a:t> психология</a:t>
          </a:r>
          <a:endParaRPr lang="ru-RU" sz="1600" dirty="0"/>
        </a:p>
      </dgm:t>
    </dgm:pt>
    <dgm:pt modelId="{D33D11F5-D269-410B-B4C4-94574B3582AB}" type="parTrans" cxnId="{479E22CE-E81F-4910-8A87-F0FCC50076A9}">
      <dgm:prSet/>
      <dgm:spPr/>
      <dgm:t>
        <a:bodyPr/>
        <a:lstStyle/>
        <a:p>
          <a:endParaRPr lang="ru-RU"/>
        </a:p>
      </dgm:t>
    </dgm:pt>
    <dgm:pt modelId="{7A52ACDD-AA44-44CA-875C-89348D126AC5}" type="sibTrans" cxnId="{479E22CE-E81F-4910-8A87-F0FCC50076A9}">
      <dgm:prSet/>
      <dgm:spPr/>
      <dgm:t>
        <a:bodyPr/>
        <a:lstStyle/>
        <a:p>
          <a:endParaRPr lang="ru-RU" dirty="0"/>
        </a:p>
      </dgm:t>
    </dgm:pt>
    <dgm:pt modelId="{A64AFCC8-7FF5-4E12-8822-098B551DB38A}">
      <dgm:prSet custT="1"/>
      <dgm:spPr/>
      <dgm:t>
        <a:bodyPr/>
        <a:lstStyle/>
        <a:p>
          <a:r>
            <a:rPr lang="ru-RU" sz="1600" dirty="0" smtClean="0"/>
            <a:t>Нейроэкономика</a:t>
          </a:r>
          <a:endParaRPr lang="ru-RU" sz="1600" dirty="0"/>
        </a:p>
      </dgm:t>
    </dgm:pt>
    <dgm:pt modelId="{F4B97834-9F07-45E2-93C4-E5F15FECBAAF}" type="parTrans" cxnId="{6623F406-9F96-45AE-8D2D-F7BA963444CC}">
      <dgm:prSet/>
      <dgm:spPr/>
      <dgm:t>
        <a:bodyPr/>
        <a:lstStyle/>
        <a:p>
          <a:endParaRPr lang="ru-RU"/>
        </a:p>
      </dgm:t>
    </dgm:pt>
    <dgm:pt modelId="{012E501E-43C6-4C5F-9A90-9526C3EE1A8F}" type="sibTrans" cxnId="{6623F406-9F96-45AE-8D2D-F7BA963444CC}">
      <dgm:prSet/>
      <dgm:spPr/>
      <dgm:t>
        <a:bodyPr/>
        <a:lstStyle/>
        <a:p>
          <a:endParaRPr lang="ru-RU" dirty="0"/>
        </a:p>
      </dgm:t>
    </dgm:pt>
    <dgm:pt modelId="{37D0BE26-11A0-4021-B407-6B9AB18C7094}" type="pres">
      <dgm:prSet presAssocID="{FF880B11-4004-4558-BA9E-01AD5AD7CEB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D7AFE6-0EAA-4789-996B-8D949C7532D7}" type="pres">
      <dgm:prSet presAssocID="{9349499B-B7D9-4403-9117-101024D0AFA7}" presName="node" presStyleLbl="node1" presStyleIdx="0" presStyleCnt="5" custScaleX="149460" custRadScaleRad="101742" custRadScaleInc="-3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1E7FF-2CE5-45E9-AB81-3C0F306EBFE2}" type="pres">
      <dgm:prSet presAssocID="{9349499B-B7D9-4403-9117-101024D0AFA7}" presName="spNode" presStyleCnt="0"/>
      <dgm:spPr/>
    </dgm:pt>
    <dgm:pt modelId="{2589E31E-66B3-4C01-821A-9C39E4A8780E}" type="pres">
      <dgm:prSet presAssocID="{57BF0AEF-C709-4469-8F30-C7FEE662B483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4B35BA7-7345-4AE8-BB6A-C80BEC0CFADB}" type="pres">
      <dgm:prSet presAssocID="{2DF6EEAB-7837-4F2E-9EC5-13919260792F}" presName="node" presStyleLbl="node1" presStyleIdx="1" presStyleCnt="5" custScaleX="179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D0C6C-897C-43EC-99DA-40ED06AFFB7B}" type="pres">
      <dgm:prSet presAssocID="{2DF6EEAB-7837-4F2E-9EC5-13919260792F}" presName="spNode" presStyleCnt="0"/>
      <dgm:spPr/>
    </dgm:pt>
    <dgm:pt modelId="{6B01BDD4-3FD1-49BC-8BD2-C502753D1CFA}" type="pres">
      <dgm:prSet presAssocID="{B85D1987-37D2-40C6-B8B6-5B7AC5CE2037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97551D7-9EF6-454D-8B78-9D2772AE6F72}" type="pres">
      <dgm:prSet presAssocID="{F018519D-41A7-4441-980D-54839D2F2F0D}" presName="node" presStyleLbl="node1" presStyleIdx="2" presStyleCnt="5" custScaleX="174883" custRadScaleRad="114683" custRadScaleInc="-46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14A28-2CA2-4884-970D-94CAC22BD97E}" type="pres">
      <dgm:prSet presAssocID="{F018519D-41A7-4441-980D-54839D2F2F0D}" presName="spNode" presStyleCnt="0"/>
      <dgm:spPr/>
    </dgm:pt>
    <dgm:pt modelId="{F21EB4D5-962C-40B0-B1A8-94981EEA170F}" type="pres">
      <dgm:prSet presAssocID="{E44F0A02-C946-480B-9B17-31748287E6D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F62A96E-A793-448C-B2F2-7D2D50464A8D}" type="pres">
      <dgm:prSet presAssocID="{6C3408EA-6374-47D4-BE8E-5DEDEB0E9EE4}" presName="node" presStyleLbl="node1" presStyleIdx="3" presStyleCnt="5" custScaleX="156603" custRadScaleRad="107803" custRadScaleInc="25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909D0-EDCB-41CC-A5D7-7DC1787DA655}" type="pres">
      <dgm:prSet presAssocID="{6C3408EA-6374-47D4-BE8E-5DEDEB0E9EE4}" presName="spNode" presStyleCnt="0"/>
      <dgm:spPr/>
    </dgm:pt>
    <dgm:pt modelId="{EC0DE7CF-F81A-4C48-8B72-C51C4D064D8B}" type="pres">
      <dgm:prSet presAssocID="{7A52ACDD-AA44-44CA-875C-89348D126AC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02CAEB2-1F43-4044-AA77-1B42C12EDD46}" type="pres">
      <dgm:prSet presAssocID="{A64AFCC8-7FF5-4E12-8822-098B551DB38A}" presName="node" presStyleLbl="node1" presStyleIdx="4" presStyleCnt="5" custScaleX="155168" custRadScaleRad="97925" custRadScaleInc="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1752E-4D82-430E-BC91-2661FB8E917B}" type="pres">
      <dgm:prSet presAssocID="{A64AFCC8-7FF5-4E12-8822-098B551DB38A}" presName="spNode" presStyleCnt="0"/>
      <dgm:spPr/>
    </dgm:pt>
    <dgm:pt modelId="{95482D3F-724C-4AD1-8A6C-0D58BD3938E4}" type="pres">
      <dgm:prSet presAssocID="{012E501E-43C6-4C5F-9A90-9526C3EE1A8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479E22CE-E81F-4910-8A87-F0FCC50076A9}" srcId="{FF880B11-4004-4558-BA9E-01AD5AD7CEB0}" destId="{6C3408EA-6374-47D4-BE8E-5DEDEB0E9EE4}" srcOrd="3" destOrd="0" parTransId="{D33D11F5-D269-410B-B4C4-94574B3582AB}" sibTransId="{7A52ACDD-AA44-44CA-875C-89348D126AC5}"/>
    <dgm:cxn modelId="{8693DE73-5C08-440B-A59E-965618A9DD20}" type="presOf" srcId="{9349499B-B7D9-4403-9117-101024D0AFA7}" destId="{5FD7AFE6-0EAA-4789-996B-8D949C7532D7}" srcOrd="0" destOrd="0" presId="urn:microsoft.com/office/officeart/2005/8/layout/cycle6"/>
    <dgm:cxn modelId="{6F5AA5E3-C0BF-4A45-9292-84A935852DD6}" srcId="{FF880B11-4004-4558-BA9E-01AD5AD7CEB0}" destId="{2DF6EEAB-7837-4F2E-9EC5-13919260792F}" srcOrd="1" destOrd="0" parTransId="{6FB54A6E-0B8F-467B-B5B5-375374892B8E}" sibTransId="{B85D1987-37D2-40C6-B8B6-5B7AC5CE2037}"/>
    <dgm:cxn modelId="{17E5A621-3F37-4244-970D-1DF6D50A8F41}" type="presOf" srcId="{F018519D-41A7-4441-980D-54839D2F2F0D}" destId="{A97551D7-9EF6-454D-8B78-9D2772AE6F72}" srcOrd="0" destOrd="0" presId="urn:microsoft.com/office/officeart/2005/8/layout/cycle6"/>
    <dgm:cxn modelId="{3E49DF79-D215-4941-9A20-BD729B28D0E8}" srcId="{FF880B11-4004-4558-BA9E-01AD5AD7CEB0}" destId="{F018519D-41A7-4441-980D-54839D2F2F0D}" srcOrd="2" destOrd="0" parTransId="{99FC79B1-1260-4234-BE2A-54FF5C306C8D}" sibTransId="{E44F0A02-C946-480B-9B17-31748287E6DE}"/>
    <dgm:cxn modelId="{6623F406-9F96-45AE-8D2D-F7BA963444CC}" srcId="{FF880B11-4004-4558-BA9E-01AD5AD7CEB0}" destId="{A64AFCC8-7FF5-4E12-8822-098B551DB38A}" srcOrd="4" destOrd="0" parTransId="{F4B97834-9F07-45E2-93C4-E5F15FECBAAF}" sibTransId="{012E501E-43C6-4C5F-9A90-9526C3EE1A8F}"/>
    <dgm:cxn modelId="{D5CEAA9E-F2CB-4D4F-B2F6-5469A9645265}" type="presOf" srcId="{FF880B11-4004-4558-BA9E-01AD5AD7CEB0}" destId="{37D0BE26-11A0-4021-B407-6B9AB18C7094}" srcOrd="0" destOrd="0" presId="urn:microsoft.com/office/officeart/2005/8/layout/cycle6"/>
    <dgm:cxn modelId="{748A0A54-2A55-436A-834F-38FAEA232E38}" type="presOf" srcId="{E44F0A02-C946-480B-9B17-31748287E6DE}" destId="{F21EB4D5-962C-40B0-B1A8-94981EEA170F}" srcOrd="0" destOrd="0" presId="urn:microsoft.com/office/officeart/2005/8/layout/cycle6"/>
    <dgm:cxn modelId="{3E29D765-BAD6-43F1-9C73-ED374F1DDFE1}" type="presOf" srcId="{6C3408EA-6374-47D4-BE8E-5DEDEB0E9EE4}" destId="{DF62A96E-A793-448C-B2F2-7D2D50464A8D}" srcOrd="0" destOrd="0" presId="urn:microsoft.com/office/officeart/2005/8/layout/cycle6"/>
    <dgm:cxn modelId="{A8649E6E-0F7E-4060-BE8C-93D1EEAF4E2B}" type="presOf" srcId="{57BF0AEF-C709-4469-8F30-C7FEE662B483}" destId="{2589E31E-66B3-4C01-821A-9C39E4A8780E}" srcOrd="0" destOrd="0" presId="urn:microsoft.com/office/officeart/2005/8/layout/cycle6"/>
    <dgm:cxn modelId="{72254BF5-28E5-4628-9838-F5CC2D49D193}" type="presOf" srcId="{A64AFCC8-7FF5-4E12-8822-098B551DB38A}" destId="{302CAEB2-1F43-4044-AA77-1B42C12EDD46}" srcOrd="0" destOrd="0" presId="urn:microsoft.com/office/officeart/2005/8/layout/cycle6"/>
    <dgm:cxn modelId="{519D41C7-50BC-4B3B-9D41-24DA603123BD}" type="presOf" srcId="{7A52ACDD-AA44-44CA-875C-89348D126AC5}" destId="{EC0DE7CF-F81A-4C48-8B72-C51C4D064D8B}" srcOrd="0" destOrd="0" presId="urn:microsoft.com/office/officeart/2005/8/layout/cycle6"/>
    <dgm:cxn modelId="{6FF95D53-2FDC-4671-B479-9CD037A65837}" type="presOf" srcId="{B85D1987-37D2-40C6-B8B6-5B7AC5CE2037}" destId="{6B01BDD4-3FD1-49BC-8BD2-C502753D1CFA}" srcOrd="0" destOrd="0" presId="urn:microsoft.com/office/officeart/2005/8/layout/cycle6"/>
    <dgm:cxn modelId="{9BBE6C84-37E3-4E2D-AC25-35790AFFC57C}" type="presOf" srcId="{012E501E-43C6-4C5F-9A90-9526C3EE1A8F}" destId="{95482D3F-724C-4AD1-8A6C-0D58BD3938E4}" srcOrd="0" destOrd="0" presId="urn:microsoft.com/office/officeart/2005/8/layout/cycle6"/>
    <dgm:cxn modelId="{0C2E2FBA-AF83-47CD-B03B-9E7689382321}" srcId="{FF880B11-4004-4558-BA9E-01AD5AD7CEB0}" destId="{9349499B-B7D9-4403-9117-101024D0AFA7}" srcOrd="0" destOrd="0" parTransId="{6B3DF1B0-16D2-4BED-ABF0-454CA0DF3161}" sibTransId="{57BF0AEF-C709-4469-8F30-C7FEE662B483}"/>
    <dgm:cxn modelId="{80C7B9FC-30C6-4A85-9D0D-AC04E702A2B2}" type="presOf" srcId="{2DF6EEAB-7837-4F2E-9EC5-13919260792F}" destId="{E4B35BA7-7345-4AE8-BB6A-C80BEC0CFADB}" srcOrd="0" destOrd="0" presId="urn:microsoft.com/office/officeart/2005/8/layout/cycle6"/>
    <dgm:cxn modelId="{459F8BC1-0645-43C3-BAB4-8101F4B2D71F}" type="presParOf" srcId="{37D0BE26-11A0-4021-B407-6B9AB18C7094}" destId="{5FD7AFE6-0EAA-4789-996B-8D949C7532D7}" srcOrd="0" destOrd="0" presId="urn:microsoft.com/office/officeart/2005/8/layout/cycle6"/>
    <dgm:cxn modelId="{C38DAE8D-DEC1-42E7-8680-9681B03FB924}" type="presParOf" srcId="{37D0BE26-11A0-4021-B407-6B9AB18C7094}" destId="{8F11E7FF-2CE5-45E9-AB81-3C0F306EBFE2}" srcOrd="1" destOrd="0" presId="urn:microsoft.com/office/officeart/2005/8/layout/cycle6"/>
    <dgm:cxn modelId="{8AFB86E3-BEE0-4421-9DAE-BA9E39E8D1A1}" type="presParOf" srcId="{37D0BE26-11A0-4021-B407-6B9AB18C7094}" destId="{2589E31E-66B3-4C01-821A-9C39E4A8780E}" srcOrd="2" destOrd="0" presId="urn:microsoft.com/office/officeart/2005/8/layout/cycle6"/>
    <dgm:cxn modelId="{EC7CF70B-CC2E-4FB2-A3F6-1DF4E9401DD3}" type="presParOf" srcId="{37D0BE26-11A0-4021-B407-6B9AB18C7094}" destId="{E4B35BA7-7345-4AE8-BB6A-C80BEC0CFADB}" srcOrd="3" destOrd="0" presId="urn:microsoft.com/office/officeart/2005/8/layout/cycle6"/>
    <dgm:cxn modelId="{3D6D54D3-6F00-4B3A-9DB7-608368C87018}" type="presParOf" srcId="{37D0BE26-11A0-4021-B407-6B9AB18C7094}" destId="{A6CD0C6C-897C-43EC-99DA-40ED06AFFB7B}" srcOrd="4" destOrd="0" presId="urn:microsoft.com/office/officeart/2005/8/layout/cycle6"/>
    <dgm:cxn modelId="{3A39DB8C-43DD-46F3-8C80-FD8B7B14F1A5}" type="presParOf" srcId="{37D0BE26-11A0-4021-B407-6B9AB18C7094}" destId="{6B01BDD4-3FD1-49BC-8BD2-C502753D1CFA}" srcOrd="5" destOrd="0" presId="urn:microsoft.com/office/officeart/2005/8/layout/cycle6"/>
    <dgm:cxn modelId="{D9E112CE-5F99-4F10-9B1A-1EF5E1C1DA58}" type="presParOf" srcId="{37D0BE26-11A0-4021-B407-6B9AB18C7094}" destId="{A97551D7-9EF6-454D-8B78-9D2772AE6F72}" srcOrd="6" destOrd="0" presId="urn:microsoft.com/office/officeart/2005/8/layout/cycle6"/>
    <dgm:cxn modelId="{D5C2F2A5-13BA-4C03-8D69-00B0A997CB83}" type="presParOf" srcId="{37D0BE26-11A0-4021-B407-6B9AB18C7094}" destId="{CED14A28-2CA2-4884-970D-94CAC22BD97E}" srcOrd="7" destOrd="0" presId="urn:microsoft.com/office/officeart/2005/8/layout/cycle6"/>
    <dgm:cxn modelId="{26E6D3CD-B546-40B6-A979-99A6F5CE9B7D}" type="presParOf" srcId="{37D0BE26-11A0-4021-B407-6B9AB18C7094}" destId="{F21EB4D5-962C-40B0-B1A8-94981EEA170F}" srcOrd="8" destOrd="0" presId="urn:microsoft.com/office/officeart/2005/8/layout/cycle6"/>
    <dgm:cxn modelId="{EC8EE006-DEAA-4662-B690-92B4E04250A0}" type="presParOf" srcId="{37D0BE26-11A0-4021-B407-6B9AB18C7094}" destId="{DF62A96E-A793-448C-B2F2-7D2D50464A8D}" srcOrd="9" destOrd="0" presId="urn:microsoft.com/office/officeart/2005/8/layout/cycle6"/>
    <dgm:cxn modelId="{3810C6E9-0E15-4192-9569-3EAEB68F5422}" type="presParOf" srcId="{37D0BE26-11A0-4021-B407-6B9AB18C7094}" destId="{F30909D0-EDCB-41CC-A5D7-7DC1787DA655}" srcOrd="10" destOrd="0" presId="urn:microsoft.com/office/officeart/2005/8/layout/cycle6"/>
    <dgm:cxn modelId="{79E9F7F6-F0DB-44D5-9FFD-CEF81F714C9F}" type="presParOf" srcId="{37D0BE26-11A0-4021-B407-6B9AB18C7094}" destId="{EC0DE7CF-F81A-4C48-8B72-C51C4D064D8B}" srcOrd="11" destOrd="0" presId="urn:microsoft.com/office/officeart/2005/8/layout/cycle6"/>
    <dgm:cxn modelId="{C6F9D55C-991C-4706-88DC-12E837DB8569}" type="presParOf" srcId="{37D0BE26-11A0-4021-B407-6B9AB18C7094}" destId="{302CAEB2-1F43-4044-AA77-1B42C12EDD46}" srcOrd="12" destOrd="0" presId="urn:microsoft.com/office/officeart/2005/8/layout/cycle6"/>
    <dgm:cxn modelId="{5E0AF96E-CE1C-4978-848C-0D015FAC37B1}" type="presParOf" srcId="{37D0BE26-11A0-4021-B407-6B9AB18C7094}" destId="{49F1752E-4D82-430E-BC91-2661FB8E917B}" srcOrd="13" destOrd="0" presId="urn:microsoft.com/office/officeart/2005/8/layout/cycle6"/>
    <dgm:cxn modelId="{9CEDA99F-AFC3-4F69-A3DE-34745E046D2E}" type="presParOf" srcId="{37D0BE26-11A0-4021-B407-6B9AB18C7094}" destId="{95482D3F-724C-4AD1-8A6C-0D58BD3938E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43BF67-9357-44C5-BBBC-467A00F9457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6D9EFC66-570D-42A1-ABA3-289919B4D1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Цель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298CD5A-8374-44EE-89C9-1ED4E053B0A4}" type="parTrans" cxnId="{F4A2C18A-1690-4CC9-B66C-7254DCB0E8AF}">
      <dgm:prSet/>
      <dgm:spPr/>
    </dgm:pt>
    <dgm:pt modelId="{A4AFE4B6-5E06-4A1A-8AF6-F9D776E39207}" type="sibTrans" cxnId="{F4A2C18A-1690-4CC9-B66C-7254DCB0E8AF}">
      <dgm:prSet/>
      <dgm:spPr/>
    </dgm:pt>
    <dgm:pt modelId="{3C939E9D-0510-4F50-A17A-28D64F7D6BF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Мониторинг</a:t>
          </a:r>
        </a:p>
      </dgm:t>
    </dgm:pt>
    <dgm:pt modelId="{ED7B2CBE-BA11-4785-A839-3A34FDEC6E7E}" type="parTrans" cxnId="{45F237F3-8023-474D-95EF-E361C963188F}">
      <dgm:prSet/>
      <dgm:spPr/>
    </dgm:pt>
    <dgm:pt modelId="{71F10653-2302-4390-A6EE-8BFA16E0F089}" type="sibTrans" cxnId="{45F237F3-8023-474D-95EF-E361C963188F}">
      <dgm:prSet/>
      <dgm:spPr/>
    </dgm:pt>
    <dgm:pt modelId="{5D94B9FB-EF67-4476-8923-9186D162A2C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Целевая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иерархия</a:t>
          </a:r>
        </a:p>
      </dgm:t>
    </dgm:pt>
    <dgm:pt modelId="{B51A554F-9E1A-4202-B828-3223D9BF647B}" type="parTrans" cxnId="{3C57B12C-BA03-4BFE-802C-F6B97BA3DF20}">
      <dgm:prSet/>
      <dgm:spPr/>
    </dgm:pt>
    <dgm:pt modelId="{6964F63D-749E-4AB0-AA99-BA378D4A04DB}" type="sibTrans" cxnId="{3C57B12C-BA03-4BFE-802C-F6B97BA3DF20}">
      <dgm:prSet/>
      <dgm:spPr/>
    </dgm:pt>
    <dgm:pt modelId="{5FD9B963-1207-4A3B-8817-5EC497B28B7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Нечеткая когнитивная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карта ситуации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0567B2E2-0690-4A8E-8091-4469BE60B7C7}" type="parTrans" cxnId="{3A5C733E-BDE1-4206-8B32-99D35587D8DC}">
      <dgm:prSet/>
      <dgm:spPr/>
    </dgm:pt>
    <dgm:pt modelId="{AEAEC20A-3FBB-4A92-A346-AD7D94A3B23C}" type="sibTrans" cxnId="{3A5C733E-BDE1-4206-8B32-99D35587D8DC}">
      <dgm:prSet/>
      <dgm:spPr/>
    </dgm:pt>
    <dgm:pt modelId="{14E23955-2107-4001-BB07-492C230602D3}" type="pres">
      <dgm:prSet presAssocID="{D143BF67-9357-44C5-BBBC-467A00F94574}" presName="Name0" presStyleCnt="0">
        <dgm:presLayoutVars>
          <dgm:dir/>
          <dgm:animLvl val="lvl"/>
          <dgm:resizeHandles val="exact"/>
        </dgm:presLayoutVars>
      </dgm:prSet>
      <dgm:spPr/>
    </dgm:pt>
    <dgm:pt modelId="{A861BBBB-376F-4062-B347-4770019628E0}" type="pres">
      <dgm:prSet presAssocID="{6D9EFC66-570D-42A1-ABA3-289919B4D16F}" presName="Name8" presStyleCnt="0"/>
      <dgm:spPr/>
    </dgm:pt>
    <dgm:pt modelId="{8B926C50-E86E-42B8-B24F-733F78BB60DC}" type="pres">
      <dgm:prSet presAssocID="{6D9EFC66-570D-42A1-ABA3-289919B4D16F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7851D-B95A-4659-8BCE-FEEB20FABFD6}" type="pres">
      <dgm:prSet presAssocID="{6D9EFC66-570D-42A1-ABA3-289919B4D1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49D78-C664-48C4-8313-967434664A12}" type="pres">
      <dgm:prSet presAssocID="{3C939E9D-0510-4F50-A17A-28D64F7D6BF3}" presName="Name8" presStyleCnt="0"/>
      <dgm:spPr/>
    </dgm:pt>
    <dgm:pt modelId="{3808A9DA-025A-45BF-BF7F-673570B0E778}" type="pres">
      <dgm:prSet presAssocID="{3C939E9D-0510-4F50-A17A-28D64F7D6BF3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18CF2-E4CA-4685-9FD0-5E6A5046D8EF}" type="pres">
      <dgm:prSet presAssocID="{3C939E9D-0510-4F50-A17A-28D64F7D6B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6DBD0-B1A3-4B65-B14B-3E7A23788FD4}" type="pres">
      <dgm:prSet presAssocID="{5D94B9FB-EF67-4476-8923-9186D162A2CD}" presName="Name8" presStyleCnt="0"/>
      <dgm:spPr/>
    </dgm:pt>
    <dgm:pt modelId="{53F138E9-5D9A-46EA-821A-7706C4B1F614}" type="pres">
      <dgm:prSet presAssocID="{5D94B9FB-EF67-4476-8923-9186D162A2CD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DC13A-6F9F-4C86-B41F-C21B9375DCE0}" type="pres">
      <dgm:prSet presAssocID="{5D94B9FB-EF67-4476-8923-9186D162A2C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F12A6-D841-44AE-8866-F02906267BF2}" type="pres">
      <dgm:prSet presAssocID="{5FD9B963-1207-4A3B-8817-5EC497B28B77}" presName="Name8" presStyleCnt="0"/>
      <dgm:spPr/>
    </dgm:pt>
    <dgm:pt modelId="{63DB755E-824C-4DAD-9F7F-3E4FF42A101C}" type="pres">
      <dgm:prSet presAssocID="{5FD9B963-1207-4A3B-8817-5EC497B28B77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A947C-9579-4869-B7F8-DCA8190AF868}" type="pres">
      <dgm:prSet presAssocID="{5FD9B963-1207-4A3B-8817-5EC497B28B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8CC313-BA37-408F-AFDB-17D261B2F16C}" type="presOf" srcId="{5FD9B963-1207-4A3B-8817-5EC497B28B77}" destId="{63DB755E-824C-4DAD-9F7F-3E4FF42A101C}" srcOrd="0" destOrd="0" presId="urn:microsoft.com/office/officeart/2005/8/layout/pyramid1"/>
    <dgm:cxn modelId="{D3EEA586-F1F9-43ED-85E9-F658DBDFFFE9}" type="presOf" srcId="{6D9EFC66-570D-42A1-ABA3-289919B4D16F}" destId="{8B926C50-E86E-42B8-B24F-733F78BB60DC}" srcOrd="0" destOrd="0" presId="urn:microsoft.com/office/officeart/2005/8/layout/pyramid1"/>
    <dgm:cxn modelId="{AA7729D0-AEF7-4DAF-AD3F-FE5AE87F66D4}" type="presOf" srcId="{5D94B9FB-EF67-4476-8923-9186D162A2CD}" destId="{53F138E9-5D9A-46EA-821A-7706C4B1F614}" srcOrd="0" destOrd="0" presId="urn:microsoft.com/office/officeart/2005/8/layout/pyramid1"/>
    <dgm:cxn modelId="{B524C92E-5881-44E3-B530-33E025CA5674}" type="presOf" srcId="{3C939E9D-0510-4F50-A17A-28D64F7D6BF3}" destId="{60318CF2-E4CA-4685-9FD0-5E6A5046D8EF}" srcOrd="1" destOrd="0" presId="urn:microsoft.com/office/officeart/2005/8/layout/pyramid1"/>
    <dgm:cxn modelId="{4C608CB2-673C-4697-92F5-B390A4B8DE5C}" type="presOf" srcId="{3C939E9D-0510-4F50-A17A-28D64F7D6BF3}" destId="{3808A9DA-025A-45BF-BF7F-673570B0E778}" srcOrd="0" destOrd="0" presId="urn:microsoft.com/office/officeart/2005/8/layout/pyramid1"/>
    <dgm:cxn modelId="{F1C6E267-C1CE-4D12-898C-A3ECE4664D19}" type="presOf" srcId="{5D94B9FB-EF67-4476-8923-9186D162A2CD}" destId="{B83DC13A-6F9F-4C86-B41F-C21B9375DCE0}" srcOrd="1" destOrd="0" presId="urn:microsoft.com/office/officeart/2005/8/layout/pyramid1"/>
    <dgm:cxn modelId="{C5CE1CE7-96B3-453C-98C1-D8088175C02B}" type="presOf" srcId="{5FD9B963-1207-4A3B-8817-5EC497B28B77}" destId="{5BAA947C-9579-4869-B7F8-DCA8190AF868}" srcOrd="1" destOrd="0" presId="urn:microsoft.com/office/officeart/2005/8/layout/pyramid1"/>
    <dgm:cxn modelId="{3C57B12C-BA03-4BFE-802C-F6B97BA3DF20}" srcId="{D143BF67-9357-44C5-BBBC-467A00F94574}" destId="{5D94B9FB-EF67-4476-8923-9186D162A2CD}" srcOrd="2" destOrd="0" parTransId="{B51A554F-9E1A-4202-B828-3223D9BF647B}" sibTransId="{6964F63D-749E-4AB0-AA99-BA378D4A04DB}"/>
    <dgm:cxn modelId="{DE9B7936-D2D2-42E7-BF64-062EAD438532}" type="presOf" srcId="{6D9EFC66-570D-42A1-ABA3-289919B4D16F}" destId="{E2C7851D-B95A-4659-8BCE-FEEB20FABFD6}" srcOrd="1" destOrd="0" presId="urn:microsoft.com/office/officeart/2005/8/layout/pyramid1"/>
    <dgm:cxn modelId="{45F237F3-8023-474D-95EF-E361C963188F}" srcId="{D143BF67-9357-44C5-BBBC-467A00F94574}" destId="{3C939E9D-0510-4F50-A17A-28D64F7D6BF3}" srcOrd="1" destOrd="0" parTransId="{ED7B2CBE-BA11-4785-A839-3A34FDEC6E7E}" sibTransId="{71F10653-2302-4390-A6EE-8BFA16E0F089}"/>
    <dgm:cxn modelId="{3A5C733E-BDE1-4206-8B32-99D35587D8DC}" srcId="{D143BF67-9357-44C5-BBBC-467A00F94574}" destId="{5FD9B963-1207-4A3B-8817-5EC497B28B77}" srcOrd="3" destOrd="0" parTransId="{0567B2E2-0690-4A8E-8091-4469BE60B7C7}" sibTransId="{AEAEC20A-3FBB-4A92-A346-AD7D94A3B23C}"/>
    <dgm:cxn modelId="{F4A2C18A-1690-4CC9-B66C-7254DCB0E8AF}" srcId="{D143BF67-9357-44C5-BBBC-467A00F94574}" destId="{6D9EFC66-570D-42A1-ABA3-289919B4D16F}" srcOrd="0" destOrd="0" parTransId="{6298CD5A-8374-44EE-89C9-1ED4E053B0A4}" sibTransId="{A4AFE4B6-5E06-4A1A-8AF6-F9D776E39207}"/>
    <dgm:cxn modelId="{9A75CE38-5094-46F0-86C7-A2FCF789060A}" type="presOf" srcId="{D143BF67-9357-44C5-BBBC-467A00F94574}" destId="{14E23955-2107-4001-BB07-492C230602D3}" srcOrd="0" destOrd="0" presId="urn:microsoft.com/office/officeart/2005/8/layout/pyramid1"/>
    <dgm:cxn modelId="{1C028F6A-40CB-4D2A-A9C1-7CF1F13B81CB}" type="presParOf" srcId="{14E23955-2107-4001-BB07-492C230602D3}" destId="{A861BBBB-376F-4062-B347-4770019628E0}" srcOrd="0" destOrd="0" presId="urn:microsoft.com/office/officeart/2005/8/layout/pyramid1"/>
    <dgm:cxn modelId="{37AC16AA-17BC-4B25-806E-C2FA390A6EDF}" type="presParOf" srcId="{A861BBBB-376F-4062-B347-4770019628E0}" destId="{8B926C50-E86E-42B8-B24F-733F78BB60DC}" srcOrd="0" destOrd="0" presId="urn:microsoft.com/office/officeart/2005/8/layout/pyramid1"/>
    <dgm:cxn modelId="{5E29FF40-DF15-46E0-B427-583391F727F7}" type="presParOf" srcId="{A861BBBB-376F-4062-B347-4770019628E0}" destId="{E2C7851D-B95A-4659-8BCE-FEEB20FABFD6}" srcOrd="1" destOrd="0" presId="urn:microsoft.com/office/officeart/2005/8/layout/pyramid1"/>
    <dgm:cxn modelId="{E9B2E0F9-90A1-49D2-B370-460D74F7E017}" type="presParOf" srcId="{14E23955-2107-4001-BB07-492C230602D3}" destId="{A0C49D78-C664-48C4-8313-967434664A12}" srcOrd="1" destOrd="0" presId="urn:microsoft.com/office/officeart/2005/8/layout/pyramid1"/>
    <dgm:cxn modelId="{C75AF090-DA33-4E85-88F2-0AF4D2B6C73B}" type="presParOf" srcId="{A0C49D78-C664-48C4-8313-967434664A12}" destId="{3808A9DA-025A-45BF-BF7F-673570B0E778}" srcOrd="0" destOrd="0" presId="urn:microsoft.com/office/officeart/2005/8/layout/pyramid1"/>
    <dgm:cxn modelId="{E9B96D59-21CF-400E-8C3C-4778AB294EDB}" type="presParOf" srcId="{A0C49D78-C664-48C4-8313-967434664A12}" destId="{60318CF2-E4CA-4685-9FD0-5E6A5046D8EF}" srcOrd="1" destOrd="0" presId="urn:microsoft.com/office/officeart/2005/8/layout/pyramid1"/>
    <dgm:cxn modelId="{B5091463-8438-43CE-A918-5424DA79DCD9}" type="presParOf" srcId="{14E23955-2107-4001-BB07-492C230602D3}" destId="{8FF6DBD0-B1A3-4B65-B14B-3E7A23788FD4}" srcOrd="2" destOrd="0" presId="urn:microsoft.com/office/officeart/2005/8/layout/pyramid1"/>
    <dgm:cxn modelId="{5E26D9A6-9BD9-4633-8F12-C6142DB58C70}" type="presParOf" srcId="{8FF6DBD0-B1A3-4B65-B14B-3E7A23788FD4}" destId="{53F138E9-5D9A-46EA-821A-7706C4B1F614}" srcOrd="0" destOrd="0" presId="urn:microsoft.com/office/officeart/2005/8/layout/pyramid1"/>
    <dgm:cxn modelId="{778DEE1E-BBF9-4989-959E-1E17ECAE1C81}" type="presParOf" srcId="{8FF6DBD0-B1A3-4B65-B14B-3E7A23788FD4}" destId="{B83DC13A-6F9F-4C86-B41F-C21B9375DCE0}" srcOrd="1" destOrd="0" presId="urn:microsoft.com/office/officeart/2005/8/layout/pyramid1"/>
    <dgm:cxn modelId="{1AC512B5-237B-460B-918F-56D633DD6361}" type="presParOf" srcId="{14E23955-2107-4001-BB07-492C230602D3}" destId="{876F12A6-D841-44AE-8866-F02906267BF2}" srcOrd="3" destOrd="0" presId="urn:microsoft.com/office/officeart/2005/8/layout/pyramid1"/>
    <dgm:cxn modelId="{1C7D76E4-B967-4F12-B2EF-E86C7D1003C2}" type="presParOf" srcId="{876F12A6-D841-44AE-8866-F02906267BF2}" destId="{63DB755E-824C-4DAD-9F7F-3E4FF42A101C}" srcOrd="0" destOrd="0" presId="urn:microsoft.com/office/officeart/2005/8/layout/pyramid1"/>
    <dgm:cxn modelId="{B545B325-4B0E-43C6-9D85-67D89E5743A2}" type="presParOf" srcId="{876F12A6-D841-44AE-8866-F02906267BF2}" destId="{5BAA947C-9579-4869-B7F8-DCA8190AF86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4DA6C-735F-4338-8DC6-E4BE37D3C72F}">
      <dsp:nvSpPr>
        <dsp:cNvPr id="0" name=""/>
        <dsp:cNvSpPr/>
      </dsp:nvSpPr>
      <dsp:spPr>
        <a:xfrm>
          <a:off x="2786072" y="142871"/>
          <a:ext cx="2828945" cy="282894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Управление знаниями в экономике</a:t>
          </a:r>
          <a:endParaRPr lang="ru-RU" sz="1600" kern="1200" dirty="0"/>
        </a:p>
      </dsp:txBody>
      <dsp:txXfrm>
        <a:off x="3163265" y="637936"/>
        <a:ext cx="2074559" cy="1273025"/>
      </dsp:txXfrm>
    </dsp:sp>
    <dsp:sp modelId="{98FA3A2F-EF53-43A4-A203-3F5481A76958}">
      <dsp:nvSpPr>
        <dsp:cNvPr id="0" name=""/>
        <dsp:cNvSpPr/>
      </dsp:nvSpPr>
      <dsp:spPr>
        <a:xfrm>
          <a:off x="3500475" y="1785950"/>
          <a:ext cx="2828945" cy="28289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Когнитивные технологии в экономике</a:t>
          </a:r>
          <a:endParaRPr lang="ru-RU" sz="1600" kern="1200" dirty="0"/>
        </a:p>
      </dsp:txBody>
      <dsp:txXfrm>
        <a:off x="4365661" y="2516761"/>
        <a:ext cx="1697367" cy="1555919"/>
      </dsp:txXfrm>
    </dsp:sp>
    <dsp:sp modelId="{6F7C17EB-EDF8-4750-8492-3EB15ECDBF51}">
      <dsp:nvSpPr>
        <dsp:cNvPr id="0" name=""/>
        <dsp:cNvSpPr/>
      </dsp:nvSpPr>
      <dsp:spPr>
        <a:xfrm>
          <a:off x="1500194" y="1857381"/>
          <a:ext cx="2828945" cy="28289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Интеллектуальные системы в экономике</a:t>
          </a:r>
          <a:endParaRPr lang="ru-RU" sz="1600" kern="1200" dirty="0"/>
        </a:p>
      </dsp:txBody>
      <dsp:txXfrm>
        <a:off x="1766586" y="2588192"/>
        <a:ext cx="1697367" cy="1555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7AFE6-0EAA-4789-996B-8D949C7532D7}">
      <dsp:nvSpPr>
        <dsp:cNvPr id="0" name=""/>
        <dsp:cNvSpPr/>
      </dsp:nvSpPr>
      <dsp:spPr>
        <a:xfrm>
          <a:off x="2851445" y="0"/>
          <a:ext cx="2245563" cy="976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Когнитивная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экономика</a:t>
          </a:r>
          <a:endParaRPr lang="ru-RU" sz="1600" kern="1200" dirty="0"/>
        </a:p>
      </dsp:txBody>
      <dsp:txXfrm>
        <a:off x="2899118" y="47673"/>
        <a:ext cx="2150217" cy="881247"/>
      </dsp:txXfrm>
    </dsp:sp>
    <dsp:sp modelId="{2589E31E-66B3-4C01-821A-9C39E4A8780E}">
      <dsp:nvSpPr>
        <dsp:cNvPr id="0" name=""/>
        <dsp:cNvSpPr/>
      </dsp:nvSpPr>
      <dsp:spPr>
        <a:xfrm>
          <a:off x="2049824" y="487619"/>
          <a:ext cx="3903051" cy="3903051"/>
        </a:xfrm>
        <a:custGeom>
          <a:avLst/>
          <a:gdLst/>
          <a:ahLst/>
          <a:cxnLst/>
          <a:rect l="0" t="0" r="0" b="0"/>
          <a:pathLst>
            <a:path>
              <a:moveTo>
                <a:pt x="3053303" y="340768"/>
              </a:moveTo>
              <a:arcTo wR="1951525" hR="1951525" stAng="18262356" swAng="12862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35BA7-7345-4AE8-BB6A-C80BEC0CFADB}">
      <dsp:nvSpPr>
        <dsp:cNvPr id="0" name=""/>
        <dsp:cNvSpPr/>
      </dsp:nvSpPr>
      <dsp:spPr>
        <a:xfrm>
          <a:off x="4512602" y="1348666"/>
          <a:ext cx="2690694" cy="976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Поведенческая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экономика</a:t>
          </a:r>
          <a:endParaRPr lang="ru-RU" sz="1600" kern="1200" dirty="0"/>
        </a:p>
      </dsp:txBody>
      <dsp:txXfrm>
        <a:off x="4560275" y="1396339"/>
        <a:ext cx="2595348" cy="881247"/>
      </dsp:txXfrm>
    </dsp:sp>
    <dsp:sp modelId="{6B01BDD4-3FD1-49BC-8BD2-C502753D1CFA}">
      <dsp:nvSpPr>
        <dsp:cNvPr id="0" name=""/>
        <dsp:cNvSpPr/>
      </dsp:nvSpPr>
      <dsp:spPr>
        <a:xfrm>
          <a:off x="2152551" y="1006742"/>
          <a:ext cx="3903051" cy="3903051"/>
        </a:xfrm>
        <a:custGeom>
          <a:avLst/>
          <a:gdLst/>
          <a:ahLst/>
          <a:cxnLst/>
          <a:rect l="0" t="0" r="0" b="0"/>
          <a:pathLst>
            <a:path>
              <a:moveTo>
                <a:pt x="3801239" y="1329422"/>
              </a:moveTo>
              <a:arcTo wR="1951525" hR="1951525" stAng="20484657" swAng="20190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551D7-9EF6-454D-8B78-9D2772AE6F72}">
      <dsp:nvSpPr>
        <dsp:cNvPr id="0" name=""/>
        <dsp:cNvSpPr/>
      </dsp:nvSpPr>
      <dsp:spPr>
        <a:xfrm>
          <a:off x="4326472" y="3476490"/>
          <a:ext cx="2627531" cy="976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/>
            <a:t>Экспериментальная</a:t>
          </a:r>
          <a:r>
            <a:rPr lang="ru-RU" sz="1600" kern="1200" dirty="0" smtClean="0"/>
            <a:t> экономика </a:t>
          </a:r>
          <a:endParaRPr lang="ru-RU" sz="1600" kern="1200" dirty="0"/>
        </a:p>
      </dsp:txBody>
      <dsp:txXfrm>
        <a:off x="4374145" y="3524163"/>
        <a:ext cx="2532185" cy="881247"/>
      </dsp:txXfrm>
    </dsp:sp>
    <dsp:sp modelId="{F21EB4D5-962C-40B0-B1A8-94981EEA170F}">
      <dsp:nvSpPr>
        <dsp:cNvPr id="0" name=""/>
        <dsp:cNvSpPr/>
      </dsp:nvSpPr>
      <dsp:spPr>
        <a:xfrm>
          <a:off x="2255177" y="709760"/>
          <a:ext cx="3903051" cy="3903051"/>
        </a:xfrm>
        <a:custGeom>
          <a:avLst/>
          <a:gdLst/>
          <a:ahLst/>
          <a:cxnLst/>
          <a:rect l="0" t="0" r="0" b="0"/>
          <a:pathLst>
            <a:path>
              <a:moveTo>
                <a:pt x="2711337" y="3749062"/>
              </a:moveTo>
              <a:arcTo wR="1951525" hR="1951525" stAng="4025184" swAng="25869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2A96E-A793-448C-B2F2-7D2D50464A8D}">
      <dsp:nvSpPr>
        <dsp:cNvPr id="0" name=""/>
        <dsp:cNvSpPr/>
      </dsp:nvSpPr>
      <dsp:spPr>
        <a:xfrm>
          <a:off x="1413258" y="3511070"/>
          <a:ext cx="2352883" cy="976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/>
            <a:t>Экономическая</a:t>
          </a:r>
          <a:r>
            <a:rPr lang="ru-RU" sz="1600" kern="1200" dirty="0" smtClean="0"/>
            <a:t> психология</a:t>
          </a:r>
          <a:endParaRPr lang="ru-RU" sz="1600" kern="1200" dirty="0"/>
        </a:p>
      </dsp:txBody>
      <dsp:txXfrm>
        <a:off x="1460931" y="3558743"/>
        <a:ext cx="2257537" cy="881247"/>
      </dsp:txXfrm>
    </dsp:sp>
    <dsp:sp modelId="{EC0DE7CF-F81A-4C48-8B72-C51C4D064D8B}">
      <dsp:nvSpPr>
        <dsp:cNvPr id="0" name=""/>
        <dsp:cNvSpPr/>
      </dsp:nvSpPr>
      <dsp:spPr>
        <a:xfrm>
          <a:off x="2044881" y="818181"/>
          <a:ext cx="3903051" cy="3903051"/>
        </a:xfrm>
        <a:custGeom>
          <a:avLst/>
          <a:gdLst/>
          <a:ahLst/>
          <a:cxnLst/>
          <a:rect l="0" t="0" r="0" b="0"/>
          <a:pathLst>
            <a:path>
              <a:moveTo>
                <a:pt x="141854" y="2681965"/>
              </a:moveTo>
              <a:arcTo wR="1951525" hR="1951525" stAng="9481168" swAng="20690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CAEB2-1F43-4044-AA77-1B42C12EDD46}">
      <dsp:nvSpPr>
        <dsp:cNvPr id="0" name=""/>
        <dsp:cNvSpPr/>
      </dsp:nvSpPr>
      <dsp:spPr>
        <a:xfrm>
          <a:off x="1019456" y="1359093"/>
          <a:ext cx="2331322" cy="976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Нейроэкономика</a:t>
          </a:r>
          <a:endParaRPr lang="ru-RU" sz="1600" kern="1200" dirty="0"/>
        </a:p>
      </dsp:txBody>
      <dsp:txXfrm>
        <a:off x="1067129" y="1406766"/>
        <a:ext cx="2235976" cy="881247"/>
      </dsp:txXfrm>
    </dsp:sp>
    <dsp:sp modelId="{95482D3F-724C-4AD1-8A6C-0D58BD3938E4}">
      <dsp:nvSpPr>
        <dsp:cNvPr id="0" name=""/>
        <dsp:cNvSpPr/>
      </dsp:nvSpPr>
      <dsp:spPr>
        <a:xfrm>
          <a:off x="2147380" y="412440"/>
          <a:ext cx="3903051" cy="3903051"/>
        </a:xfrm>
        <a:custGeom>
          <a:avLst/>
          <a:gdLst/>
          <a:ahLst/>
          <a:cxnLst/>
          <a:rect l="0" t="0" r="0" b="0"/>
          <a:pathLst>
            <a:path>
              <a:moveTo>
                <a:pt x="281972" y="941057"/>
              </a:moveTo>
              <a:arcTo wR="1951525" hR="1951525" stAng="12671022" swAng="11334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26C50-E86E-42B8-B24F-733F78BB60DC}">
      <dsp:nvSpPr>
        <dsp:cNvPr id="0" name=""/>
        <dsp:cNvSpPr/>
      </dsp:nvSpPr>
      <dsp:spPr>
        <a:xfrm>
          <a:off x="2037159" y="0"/>
          <a:ext cx="1358106" cy="1091406"/>
        </a:xfrm>
        <a:prstGeom prst="trapezoid">
          <a:avLst>
            <a:gd name="adj" fmla="val 6221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Цель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037159" y="0"/>
        <a:ext cx="1358106" cy="1091406"/>
      </dsp:txXfrm>
    </dsp:sp>
    <dsp:sp modelId="{3808A9DA-025A-45BF-BF7F-673570B0E778}">
      <dsp:nvSpPr>
        <dsp:cNvPr id="0" name=""/>
        <dsp:cNvSpPr/>
      </dsp:nvSpPr>
      <dsp:spPr>
        <a:xfrm>
          <a:off x="1358106" y="1091406"/>
          <a:ext cx="2716212" cy="1091406"/>
        </a:xfrm>
        <a:prstGeom prst="trapezoid">
          <a:avLst>
            <a:gd name="adj" fmla="val 6221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Мониторинг</a:t>
          </a:r>
        </a:p>
      </dsp:txBody>
      <dsp:txXfrm>
        <a:off x="1833443" y="1091406"/>
        <a:ext cx="1765538" cy="1091406"/>
      </dsp:txXfrm>
    </dsp:sp>
    <dsp:sp modelId="{53F138E9-5D9A-46EA-821A-7706C4B1F614}">
      <dsp:nvSpPr>
        <dsp:cNvPr id="0" name=""/>
        <dsp:cNvSpPr/>
      </dsp:nvSpPr>
      <dsp:spPr>
        <a:xfrm>
          <a:off x="679053" y="2182812"/>
          <a:ext cx="4074318" cy="1091406"/>
        </a:xfrm>
        <a:prstGeom prst="trapezoid">
          <a:avLst>
            <a:gd name="adj" fmla="val 6221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Целевая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иерархия</a:t>
          </a:r>
        </a:p>
      </dsp:txBody>
      <dsp:txXfrm>
        <a:off x="1392058" y="2182812"/>
        <a:ext cx="2648307" cy="1091406"/>
      </dsp:txXfrm>
    </dsp:sp>
    <dsp:sp modelId="{63DB755E-824C-4DAD-9F7F-3E4FF42A101C}">
      <dsp:nvSpPr>
        <dsp:cNvPr id="0" name=""/>
        <dsp:cNvSpPr/>
      </dsp:nvSpPr>
      <dsp:spPr>
        <a:xfrm>
          <a:off x="0" y="3274218"/>
          <a:ext cx="5432425" cy="1091406"/>
        </a:xfrm>
        <a:prstGeom prst="trapezoid">
          <a:avLst>
            <a:gd name="adj" fmla="val 6221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Нечеткая когнитивная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карта ситуации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950674" y="3274218"/>
        <a:ext cx="3531076" cy="1091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41A58-2A68-47E0-8A1A-80783E658028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95C9E-25D7-4552-8970-DB932AAFD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83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Defined broadly the topic of my today's lecture will be BIOLOGY OF MEMORY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If one will allow the imagination to travel back a short part of human history, say 200 years it might seem strange how is it possible to use such expression - "biology of memory". In fact, even a 100 years ago, in 1907 the prominent pioneer of memory research, Herman </a:t>
            </a:r>
            <a:r>
              <a:rPr lang="en-US" dirty="0" err="1" smtClean="0"/>
              <a:t>Ebbighaus</a:t>
            </a:r>
            <a:r>
              <a:rPr lang="en-US" dirty="0" smtClean="0"/>
              <a:t>, started his definition of memory from the words: "Memory - is a property of a human soul…" 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However, the science of memory that emerged in the 20</a:t>
            </a:r>
            <a:r>
              <a:rPr lang="en-US" baseline="30000" dirty="0" smtClean="0"/>
              <a:t>th</a:t>
            </a:r>
            <a:r>
              <a:rPr lang="en-US" dirty="0" smtClean="0"/>
              <a:t> century has, as it was put by an </a:t>
            </a:r>
            <a:r>
              <a:rPr lang="en-US" dirty="0" err="1" smtClean="0"/>
              <a:t>american</a:t>
            </a:r>
            <a:r>
              <a:rPr lang="en-US" dirty="0" smtClean="0"/>
              <a:t> historian of science Ian Hacking, secularized the notion of a human soul.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A person, who contributed most to this dramatic transformation was of course Charles Darwin whose 200</a:t>
            </a:r>
            <a:r>
              <a:rPr lang="en-US" baseline="30000" dirty="0" smtClean="0"/>
              <a:t>th</a:t>
            </a:r>
            <a:r>
              <a:rPr lang="en-US" dirty="0" smtClean="0"/>
              <a:t> anniversary will be next year. At the age of 30, </a:t>
            </a:r>
            <a:r>
              <a:rPr lang="en-US" dirty="0" err="1" smtClean="0"/>
              <a:t>approhimately</a:t>
            </a:r>
            <a:r>
              <a:rPr lang="en-US" dirty="0" smtClean="0"/>
              <a:t> the time of this nice wedding portrait of him he came to a famous solution of his quest for the Origin of Species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851887-F31C-4824-947E-32AC301559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  <p:sp>
        <p:nvSpPr>
          <p:cNvPr id="53253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  <p:sp>
        <p:nvSpPr>
          <p:cNvPr id="53254" name="Верхний колонтитул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Defined broadly the topic of my today's lecture will be BIOLOGY OF MEMORY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If one will allow the imagination to travel back a short part of human history, say 200 years it might seem strange how is it possible to use such expression - "biology of memory". In fact, even a 100 years ago, in 1907 the prominent pioneer of memory research, Herman </a:t>
            </a:r>
            <a:r>
              <a:rPr lang="en-US" dirty="0" err="1" smtClean="0"/>
              <a:t>Ebbighaus</a:t>
            </a:r>
            <a:r>
              <a:rPr lang="en-US" dirty="0" smtClean="0"/>
              <a:t>, started his definition of memory from the words: "Memory - is a property of a human soul…" 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However, the science of memory that emerged in the 20</a:t>
            </a:r>
            <a:r>
              <a:rPr lang="en-US" baseline="30000" dirty="0" smtClean="0"/>
              <a:t>th</a:t>
            </a:r>
            <a:r>
              <a:rPr lang="en-US" dirty="0" smtClean="0"/>
              <a:t> century has, as it was put by an </a:t>
            </a:r>
            <a:r>
              <a:rPr lang="en-US" dirty="0" err="1" smtClean="0"/>
              <a:t>american</a:t>
            </a:r>
            <a:r>
              <a:rPr lang="en-US" dirty="0" smtClean="0"/>
              <a:t> historian of science Ian Hacking, secularized the notion of a human soul.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A person, who contributed most to this dramatic transformation was of course Charles Darwin whose 200</a:t>
            </a:r>
            <a:r>
              <a:rPr lang="en-US" baseline="30000" dirty="0" smtClean="0"/>
              <a:t>th</a:t>
            </a:r>
            <a:r>
              <a:rPr lang="en-US" dirty="0" smtClean="0"/>
              <a:t> anniversary will be next year. At the age of 30, </a:t>
            </a:r>
            <a:r>
              <a:rPr lang="en-US" dirty="0" err="1" smtClean="0"/>
              <a:t>approhimately</a:t>
            </a:r>
            <a:r>
              <a:rPr lang="en-US" dirty="0" smtClean="0"/>
              <a:t> the time of this nice wedding portrait of him he came to a famous solution of his quest for the Origin of Species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0FB2BE-321F-4DBC-B9AC-5593CE300F3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  <p:sp>
        <p:nvSpPr>
          <p:cNvPr id="5427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  <p:sp>
        <p:nvSpPr>
          <p:cNvPr id="54278" name="Верхний колонтитул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DFAE89-D26B-450F-AFAF-93F676AF49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  <p:sp>
        <p:nvSpPr>
          <p:cNvPr id="52229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  <p:sp>
        <p:nvSpPr>
          <p:cNvPr id="52230" name="Верхний колонтитул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Defined broadly the topic of my today's lecture will be BIOLOGY OF MEMORY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If one will allow the imagination to travel back a short part of human history, say 200 years it might seem strange how is it possible to use such expression - "biology of memory". In fact, even a 100 years ago, in 1907 the prominent pioneer of memory research, Herman Ebbighaus, started his definition of memory from the words: "Memory - is a property of a human soul…"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However, the science of memory that emerged in the 20</a:t>
            </a:r>
            <a:r>
              <a:rPr lang="en-US" baseline="30000" smtClean="0"/>
              <a:t>th</a:t>
            </a:r>
            <a:r>
              <a:rPr lang="en-US" smtClean="0"/>
              <a:t> century has, as it was put by an american historian of science Ian Hacking, secularized the notion of a human soul.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A person, who contributed most to this dramatic transformation was of course Charles Darwin whose 200</a:t>
            </a:r>
            <a:r>
              <a:rPr lang="en-US" baseline="30000" smtClean="0"/>
              <a:t>th</a:t>
            </a:r>
            <a:r>
              <a:rPr lang="en-US" smtClean="0"/>
              <a:t> anniversary will be next year. At the age of 30, approhimately the time of this nice wedding portrait of him he came to a famous solution of his quest for the Origin of Species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931A2D-6D97-421B-969F-3737A21E40A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  <p:sp>
        <p:nvSpPr>
          <p:cNvPr id="65541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sp>
        <p:nvSpPr>
          <p:cNvPr id="65542" name="Верхний колонтитул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443CC8-A217-4D90-BD78-8D615C06930F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764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810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>
              <a:defRPr/>
            </a:pPr>
            <a:fld id="{8F307A8D-3D46-40BC-B50C-8A1605BC9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764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810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>
              <a:defRPr/>
            </a:pPr>
            <a:fld id="{EEA55270-C9BF-4B74-91D6-54FAB8AA1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3.emf"/><Relationship Id="rId18" Type="http://schemas.openxmlformats.org/officeDocument/2006/relationships/package" Target="../embeddings/_________Microsoft_Word4.docx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package" Target="../embeddings/_________Microsoft_Word2.docx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oleObject" Target="../embeddings/oleObject2.bin"/><Relationship Id="rId5" Type="http://schemas.openxmlformats.org/officeDocument/2006/relationships/diagramQuickStyle" Target="../diagrams/quickStyle1.xml"/><Relationship Id="rId15" Type="http://schemas.openxmlformats.org/officeDocument/2006/relationships/package" Target="../embeddings/_________Microsoft_Word3.docx"/><Relationship Id="rId10" Type="http://schemas.openxmlformats.org/officeDocument/2006/relationships/image" Target="../media/image12.emf"/><Relationship Id="rId19" Type="http://schemas.openxmlformats.org/officeDocument/2006/relationships/image" Target="../media/image15.emf"/><Relationship Id="rId4" Type="http://schemas.openxmlformats.org/officeDocument/2006/relationships/diagramLayout" Target="../diagrams/layout1.xml"/><Relationship Id="rId9" Type="http://schemas.openxmlformats.org/officeDocument/2006/relationships/package" Target="../embeddings/_________Microsoft_Word1.docx"/><Relationship Id="rId1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____________Microsoft_PowerPoint_97-20031.ppt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24.wmf"/><Relationship Id="rId7" Type="http://schemas.openxmlformats.org/officeDocument/2006/relationships/image" Target="../media/image23.wmf"/><Relationship Id="rId12" Type="http://schemas.microsoft.com/office/2007/relationships/diagramDrawing" Target="../diagrams/drawing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diagramColors" Target="../diagrams/colors3.xml"/><Relationship Id="rId5" Type="http://schemas.openxmlformats.org/officeDocument/2006/relationships/image" Target="../media/image22.wmf"/><Relationship Id="rId10" Type="http://schemas.openxmlformats.org/officeDocument/2006/relationships/diagramQuickStyle" Target="../diagrams/quickStyle3.xml"/><Relationship Id="rId4" Type="http://schemas.openxmlformats.org/officeDocument/2006/relationships/oleObject" Target="../embeddings/oleObject9.bin"/><Relationship Id="rId9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Искусственный интеллект и когнитивная наука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Поспеловские</a:t>
            </a:r>
            <a:r>
              <a:rPr lang="ru-RU" dirty="0" smtClean="0"/>
              <a:t> чтения</a:t>
            </a:r>
          </a:p>
          <a:p>
            <a:r>
              <a:rPr lang="ru-RU" dirty="0" smtClean="0"/>
              <a:t>29-30 ноября 2011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2"/>
            <a:ext cx="8183562" cy="147017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3D </a:t>
            </a:r>
            <a:r>
              <a:rPr lang="ru-RU" sz="1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визуальная лаборатория сканирования мозга человека</a:t>
            </a:r>
            <a:endParaRPr lang="ru-RU" sz="1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3568" y="548680"/>
            <a:ext cx="6643688" cy="4970463"/>
          </a:xfrm>
          <a:noFill/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864350" y="6483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538163" y="77788"/>
            <a:ext cx="7737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нано,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когнотехнологий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50875" y="1127125"/>
            <a:ext cx="7697788" cy="460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7" name="Номер слайда 8"/>
          <p:cNvSpPr txBox="1">
            <a:spLocks/>
          </p:cNvSpPr>
          <p:nvPr/>
        </p:nvSpPr>
        <p:spPr bwMode="auto">
          <a:xfrm>
            <a:off x="6864350" y="6483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 b="1" dirty="0">
              <a:latin typeface="Calibri" pitchFamily="34" charset="0"/>
            </a:endParaRPr>
          </a:p>
        </p:txBody>
      </p:sp>
      <p:sp>
        <p:nvSpPr>
          <p:cNvPr id="18" name="Номер слайда 8"/>
          <p:cNvSpPr txBox="1">
            <a:spLocks/>
          </p:cNvSpPr>
          <p:nvPr/>
        </p:nvSpPr>
        <p:spPr>
          <a:xfrm>
            <a:off x="6891338" y="6483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305300" y="1436688"/>
            <a:ext cx="4729163" cy="5329237"/>
          </a:xfrm>
          <a:prstGeom prst="rect">
            <a:avLst/>
          </a:prstGeom>
        </p:spPr>
        <p:txBody>
          <a:bodyPr/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300" kern="0" dirty="0">
                <a:latin typeface="+mn-lt"/>
                <a:cs typeface="+mn-cs"/>
              </a:rPr>
              <a:t>Отчёт Национального научного фонда и Министерства экономики США о конвергенции 4-х </a:t>
            </a:r>
            <a:r>
              <a:rPr lang="ru-RU" sz="2300" kern="0" dirty="0" err="1">
                <a:latin typeface="+mn-lt"/>
                <a:cs typeface="+mn-cs"/>
              </a:rPr>
              <a:t>мегатехнологий</a:t>
            </a:r>
            <a:r>
              <a:rPr lang="en-US" sz="2300" kern="0" dirty="0">
                <a:latin typeface="+mn-lt"/>
                <a:cs typeface="+mn-cs"/>
              </a:rPr>
              <a:t>:</a:t>
            </a:r>
            <a:endParaRPr lang="ru-RU" sz="2300" kern="0" dirty="0">
              <a:latin typeface="+mn-lt"/>
              <a:cs typeface="+mn-cs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52463" y="1560513"/>
            <a:ext cx="3508375" cy="4938712"/>
            <a:chOff x="431" y="799"/>
            <a:chExt cx="2268" cy="3039"/>
          </a:xfrm>
        </p:grpSpPr>
        <p:sp>
          <p:nvSpPr>
            <p:cNvPr id="8203" name="Rectangle 6"/>
            <p:cNvSpPr>
              <a:spLocks noChangeArrowheads="1"/>
            </p:cNvSpPr>
            <p:nvPr/>
          </p:nvSpPr>
          <p:spPr bwMode="auto">
            <a:xfrm>
              <a:off x="431" y="799"/>
              <a:ext cx="2268" cy="30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8204" name="Picture 5" descr="nbiccov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1" y="945"/>
              <a:ext cx="2028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5" name="Text Box 7"/>
            <p:cNvSpPr txBox="1">
              <a:spLocks noChangeArrowheads="1"/>
            </p:cNvSpPr>
            <p:nvPr/>
          </p:nvSpPr>
          <p:spPr bwMode="auto">
            <a:xfrm>
              <a:off x="460" y="2749"/>
              <a:ext cx="22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accent2"/>
                  </a:solidFill>
                  <a:latin typeface="Times New Roman" pitchFamily="18" charset="0"/>
                </a:rPr>
                <a:t>Converging Technologies</a:t>
              </a:r>
            </a:p>
            <a:p>
              <a:pPr algn="ctr"/>
              <a:r>
                <a:rPr lang="en-US">
                  <a:solidFill>
                    <a:schemeClr val="accent2"/>
                  </a:solidFill>
                  <a:latin typeface="Times New Roman" pitchFamily="18" charset="0"/>
                </a:rPr>
                <a:t>for Improving Human Performance:</a:t>
              </a:r>
              <a:endParaRPr lang="ru-RU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8206" name="Text Box 8"/>
            <p:cNvSpPr txBox="1">
              <a:spLocks noChangeArrowheads="1"/>
            </p:cNvSpPr>
            <p:nvPr/>
          </p:nvSpPr>
          <p:spPr bwMode="auto">
            <a:xfrm>
              <a:off x="468" y="3204"/>
              <a:ext cx="219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>
                  <a:latin typeface="Times New Roman" pitchFamily="18" charset="0"/>
                </a:rPr>
                <a:t>Nanotechnology, Biotechnology, Information Technology and Cognitive Science</a:t>
              </a:r>
              <a:endParaRPr lang="ru-RU" sz="800">
                <a:latin typeface="Times New Roman" pitchFamily="18" charset="0"/>
              </a:endParaRPr>
            </a:p>
          </p:txBody>
        </p:sp>
        <p:pic>
          <p:nvPicPr>
            <p:cNvPr id="8207" name="Picture 9" descr="National_Science_Foundation_Sea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2" y="3460"/>
              <a:ext cx="32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10" descr="doclogo_1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84" y="3482"/>
              <a:ext cx="295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9" name="Text Box 11"/>
            <p:cNvSpPr txBox="1">
              <a:spLocks noChangeArrowheads="1"/>
            </p:cNvSpPr>
            <p:nvPr/>
          </p:nvSpPr>
          <p:spPr bwMode="auto">
            <a:xfrm>
              <a:off x="1157" y="3649"/>
              <a:ext cx="11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>
                  <a:latin typeface="Times New Roman" pitchFamily="18" charset="0"/>
                </a:rPr>
                <a:t>NSF/DOC-sponsored report</a:t>
              </a:r>
            </a:p>
          </p:txBody>
        </p:sp>
        <p:sp>
          <p:nvSpPr>
            <p:cNvPr id="8210" name="Text Box 12"/>
            <p:cNvSpPr txBox="1">
              <a:spLocks noChangeArrowheads="1"/>
            </p:cNvSpPr>
            <p:nvPr/>
          </p:nvSpPr>
          <p:spPr bwMode="auto">
            <a:xfrm>
              <a:off x="1364" y="3294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>
                  <a:latin typeface="Calibri" pitchFamily="34" charset="0"/>
                </a:rPr>
                <a:t>2006</a:t>
              </a:r>
            </a:p>
          </p:txBody>
        </p:sp>
      </p:grpSp>
      <p:sp>
        <p:nvSpPr>
          <p:cNvPr id="34" name="Прямоугольник 12"/>
          <p:cNvSpPr>
            <a:spLocks noChangeArrowheads="1"/>
          </p:cNvSpPr>
          <p:nvPr/>
        </p:nvSpPr>
        <p:spPr bwMode="auto">
          <a:xfrm>
            <a:off x="4351338" y="3046413"/>
            <a:ext cx="45720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«…В основе конвергенции технологий лежит материальное единство мира на </a:t>
            </a:r>
            <a:r>
              <a:rPr lang="ru-RU" sz="1600" dirty="0" err="1">
                <a:latin typeface="+mn-lt"/>
                <a:cs typeface="+mn-cs"/>
              </a:rPr>
              <a:t>наноуровне</a:t>
            </a:r>
            <a:r>
              <a:rPr lang="ru-RU" sz="1600" dirty="0">
                <a:latin typeface="+mn-lt"/>
                <a:cs typeface="+mn-cs"/>
              </a:rPr>
              <a:t> и его интеграция на более высоких уровнях. 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« </a:t>
            </a:r>
            <a:r>
              <a:rPr lang="ru-RU" sz="1600" kern="0" dirty="0">
                <a:solidFill>
                  <a:sysClr val="windowText" lastClr="000000"/>
                </a:solidFill>
                <a:latin typeface="+mn-lt"/>
                <a:cs typeface="+mn-cs"/>
              </a:rPr>
              <a:t>Из четырех НБИК областей когнитивная наука является наименее зрелой, но по этой же причине она несет и наибольшие обещания. </a:t>
            </a: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Развитие когнитивных технологий может иметь наиболее заметные последствия для общества в целом…» </a:t>
            </a:r>
            <a:r>
              <a:rPr lang="en-GB" dirty="0">
                <a:latin typeface="+mn-lt"/>
                <a:cs typeface="+mn-cs"/>
              </a:rPr>
              <a:t/>
            </a:r>
            <a:br>
              <a:rPr lang="en-GB" dirty="0">
                <a:latin typeface="+mn-lt"/>
                <a:cs typeface="+mn-cs"/>
              </a:rPr>
            </a:br>
            <a:r>
              <a:rPr lang="en-GB" dirty="0">
                <a:latin typeface="+mn-lt"/>
                <a:cs typeface="+mn-cs"/>
              </a:rPr>
              <a:t>						</a:t>
            </a:r>
            <a:endParaRPr lang="ru-RU" sz="20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538163" y="128588"/>
            <a:ext cx="7737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 smtClean="0">
                <a:latin typeface="Calibri" pitchFamily="34" charset="0"/>
              </a:rPr>
              <a:t>Нейроморфный</a:t>
            </a:r>
            <a:r>
              <a:rPr lang="ru-RU" sz="2800" b="1" dirty="0" smtClean="0">
                <a:latin typeface="Calibri" pitchFamily="34" charset="0"/>
              </a:rPr>
              <a:t> искусственный интеллект</a:t>
            </a:r>
            <a:endParaRPr lang="en-US" sz="2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50875" y="1127125"/>
            <a:ext cx="7697788" cy="460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2774950" y="2078038"/>
            <a:ext cx="6140450" cy="4437062"/>
            <a:chOff x="1975" y="613"/>
            <a:chExt cx="3573" cy="2337"/>
          </a:xfrm>
        </p:grpSpPr>
        <p:sp>
          <p:nvSpPr>
            <p:cNvPr id="21526" name="AutoShape 5"/>
            <p:cNvSpPr>
              <a:spLocks noChangeArrowheads="1"/>
            </p:cNvSpPr>
            <p:nvPr/>
          </p:nvSpPr>
          <p:spPr bwMode="auto">
            <a:xfrm>
              <a:off x="1998" y="613"/>
              <a:ext cx="3519" cy="2337"/>
            </a:xfrm>
            <a:prstGeom prst="roundRect">
              <a:avLst>
                <a:gd name="adj" fmla="val 16667"/>
              </a:avLst>
            </a:prstGeom>
            <a:solidFill>
              <a:srgbClr val="F8F8F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 sz="1600" dirty="0">
                <a:latin typeface="Calibri" pitchFamily="34" charset="0"/>
              </a:endParaRPr>
            </a:p>
          </p:txBody>
        </p:sp>
        <p:sp>
          <p:nvSpPr>
            <p:cNvPr id="21527" name="Freeform 6"/>
            <p:cNvSpPr>
              <a:spLocks/>
            </p:cNvSpPr>
            <p:nvPr/>
          </p:nvSpPr>
          <p:spPr bwMode="auto">
            <a:xfrm>
              <a:off x="2954" y="1412"/>
              <a:ext cx="546" cy="961"/>
            </a:xfrm>
            <a:custGeom>
              <a:avLst/>
              <a:gdLst>
                <a:gd name="T0" fmla="*/ 0 w 546"/>
                <a:gd name="T1" fmla="*/ 961 h 961"/>
                <a:gd name="T2" fmla="*/ 230 w 546"/>
                <a:gd name="T3" fmla="*/ 607 h 961"/>
                <a:gd name="T4" fmla="*/ 363 w 546"/>
                <a:gd name="T5" fmla="*/ 373 h 961"/>
                <a:gd name="T6" fmla="*/ 546 w 546"/>
                <a:gd name="T7" fmla="*/ 0 h 9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6"/>
                <a:gd name="T13" fmla="*/ 0 h 961"/>
                <a:gd name="T14" fmla="*/ 546 w 546"/>
                <a:gd name="T15" fmla="*/ 961 h 9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6" h="961">
                  <a:moveTo>
                    <a:pt x="0" y="961"/>
                  </a:moveTo>
                  <a:cubicBezTo>
                    <a:pt x="38" y="902"/>
                    <a:pt x="170" y="705"/>
                    <a:pt x="230" y="607"/>
                  </a:cubicBezTo>
                  <a:cubicBezTo>
                    <a:pt x="290" y="509"/>
                    <a:pt x="310" y="474"/>
                    <a:pt x="363" y="373"/>
                  </a:cubicBezTo>
                  <a:cubicBezTo>
                    <a:pt x="416" y="272"/>
                    <a:pt x="508" y="78"/>
                    <a:pt x="546" y="0"/>
                  </a:cubicBezTo>
                </a:path>
              </a:pathLst>
            </a:custGeom>
            <a:noFill/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28" name="Text Box 7"/>
            <p:cNvSpPr txBox="1">
              <a:spLocks noChangeArrowheads="1"/>
            </p:cNvSpPr>
            <p:nvPr/>
          </p:nvSpPr>
          <p:spPr bwMode="auto">
            <a:xfrm>
              <a:off x="3421" y="744"/>
              <a:ext cx="918" cy="24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dirty="0" smtClean="0">
                  <a:solidFill>
                    <a:srgbClr val="A50021"/>
                  </a:solidFill>
                  <a:latin typeface="Calibri" pitchFamily="34" charset="0"/>
                </a:rPr>
                <a:t>Машины Фон-Неймана</a:t>
              </a:r>
              <a:endParaRPr lang="en-US" sz="1200" dirty="0">
                <a:solidFill>
                  <a:srgbClr val="A50021"/>
                </a:solidFill>
                <a:latin typeface="Calibri" pitchFamily="34" charset="0"/>
              </a:endParaRPr>
            </a:p>
          </p:txBody>
        </p:sp>
        <p:sp>
          <p:nvSpPr>
            <p:cNvPr id="21529" name="Freeform 8"/>
            <p:cNvSpPr>
              <a:spLocks/>
            </p:cNvSpPr>
            <p:nvPr/>
          </p:nvSpPr>
          <p:spPr bwMode="auto">
            <a:xfrm>
              <a:off x="3146" y="1389"/>
              <a:ext cx="1510" cy="453"/>
            </a:xfrm>
            <a:custGeom>
              <a:avLst/>
              <a:gdLst>
                <a:gd name="T0" fmla="*/ 0 w 1510"/>
                <a:gd name="T1" fmla="*/ 453 h 453"/>
                <a:gd name="T2" fmla="*/ 120 w 1510"/>
                <a:gd name="T3" fmla="*/ 364 h 453"/>
                <a:gd name="T4" fmla="*/ 341 w 1510"/>
                <a:gd name="T5" fmla="*/ 288 h 453"/>
                <a:gd name="T6" fmla="*/ 816 w 1510"/>
                <a:gd name="T7" fmla="*/ 155 h 453"/>
                <a:gd name="T8" fmla="*/ 1510 w 1510"/>
                <a:gd name="T9" fmla="*/ 0 h 4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0"/>
                <a:gd name="T16" fmla="*/ 0 h 453"/>
                <a:gd name="T17" fmla="*/ 1510 w 1510"/>
                <a:gd name="T18" fmla="*/ 453 h 4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0" h="453">
                  <a:moveTo>
                    <a:pt x="0" y="453"/>
                  </a:moveTo>
                  <a:cubicBezTo>
                    <a:pt x="20" y="438"/>
                    <a:pt x="63" y="392"/>
                    <a:pt x="120" y="364"/>
                  </a:cubicBezTo>
                  <a:cubicBezTo>
                    <a:pt x="177" y="336"/>
                    <a:pt x="225" y="323"/>
                    <a:pt x="341" y="288"/>
                  </a:cubicBezTo>
                  <a:cubicBezTo>
                    <a:pt x="457" y="253"/>
                    <a:pt x="621" y="203"/>
                    <a:pt x="816" y="155"/>
                  </a:cubicBezTo>
                  <a:cubicBezTo>
                    <a:pt x="1011" y="107"/>
                    <a:pt x="1366" y="32"/>
                    <a:pt x="1510" y="0"/>
                  </a:cubicBezTo>
                </a:path>
              </a:pathLst>
            </a:custGeom>
            <a:noFill/>
            <a:ln w="38100">
              <a:solidFill>
                <a:srgbClr val="00808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30" name="Text Box 9"/>
            <p:cNvSpPr txBox="1">
              <a:spLocks noChangeArrowheads="1"/>
            </p:cNvSpPr>
            <p:nvPr/>
          </p:nvSpPr>
          <p:spPr bwMode="auto">
            <a:xfrm>
              <a:off x="4665" y="1168"/>
              <a:ext cx="731" cy="24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dirty="0" err="1" smtClean="0">
                  <a:solidFill>
                    <a:srgbClr val="008080"/>
                  </a:solidFill>
                  <a:latin typeface="Calibri" pitchFamily="34" charset="0"/>
                </a:rPr>
                <a:t>Нероморфные</a:t>
              </a:r>
              <a:r>
                <a:rPr lang="ru-RU" sz="1200" dirty="0" smtClean="0">
                  <a:solidFill>
                    <a:srgbClr val="008080"/>
                  </a:solidFill>
                  <a:latin typeface="Calibri" pitchFamily="34" charset="0"/>
                </a:rPr>
                <a:t> машины</a:t>
              </a:r>
              <a:endParaRPr lang="en-US" sz="1200" dirty="0">
                <a:solidFill>
                  <a:srgbClr val="008080"/>
                </a:solidFill>
                <a:latin typeface="Calibri" pitchFamily="34" charset="0"/>
              </a:endParaRPr>
            </a:p>
          </p:txBody>
        </p:sp>
        <p:sp>
          <p:nvSpPr>
            <p:cNvPr id="21531" name="Line 10"/>
            <p:cNvSpPr>
              <a:spLocks noChangeShapeType="1"/>
            </p:cNvSpPr>
            <p:nvPr/>
          </p:nvSpPr>
          <p:spPr bwMode="auto">
            <a:xfrm>
              <a:off x="3365" y="933"/>
              <a:ext cx="0" cy="16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975" y="774"/>
              <a:ext cx="988" cy="1599"/>
              <a:chOff x="515" y="822"/>
              <a:chExt cx="988" cy="1599"/>
            </a:xfrm>
          </p:grpSpPr>
          <p:sp>
            <p:nvSpPr>
              <p:cNvPr id="21561" name="Text Box 12"/>
              <p:cNvSpPr txBox="1">
                <a:spLocks noChangeArrowheads="1"/>
              </p:cNvSpPr>
              <p:nvPr/>
            </p:nvSpPr>
            <p:spPr bwMode="auto">
              <a:xfrm>
                <a:off x="515" y="1203"/>
                <a:ext cx="822" cy="276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ru-RU" sz="1400" b="1" dirty="0" smtClean="0">
                    <a:solidFill>
                      <a:schemeClr val="accent2"/>
                    </a:solidFill>
                    <a:latin typeface="Calibri" pitchFamily="34" charset="0"/>
                  </a:rPr>
                  <a:t>Сложность машин</a:t>
                </a:r>
                <a:endParaRPr lang="en-US" sz="1200" i="1" dirty="0">
                  <a:solidFill>
                    <a:schemeClr val="accent2"/>
                  </a:solidFill>
                  <a:latin typeface="Calibri" pitchFamily="34" charset="0"/>
                </a:endParaRPr>
              </a:p>
            </p:txBody>
          </p:sp>
          <p:sp>
            <p:nvSpPr>
              <p:cNvPr id="21562" name="Text Box 13"/>
              <p:cNvSpPr txBox="1">
                <a:spLocks noChangeArrowheads="1"/>
              </p:cNvSpPr>
              <p:nvPr/>
            </p:nvSpPr>
            <p:spPr bwMode="auto">
              <a:xfrm>
                <a:off x="1201" y="822"/>
                <a:ext cx="302" cy="16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>
                    <a:latin typeface="Calibri" pitchFamily="34" charset="0"/>
                  </a:rPr>
                  <a:t>[</a:t>
                </a:r>
                <a:r>
                  <a:rPr lang="en-US" sz="1400" i="1">
                    <a:latin typeface="Calibri" pitchFamily="34" charset="0"/>
                  </a:rPr>
                  <a:t>log</a:t>
                </a:r>
                <a:r>
                  <a:rPr lang="en-US" sz="1400">
                    <a:latin typeface="Calibri" pitchFamily="34" charset="0"/>
                  </a:rPr>
                  <a:t>]</a:t>
                </a:r>
              </a:p>
            </p:txBody>
          </p: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1417" y="962"/>
                <a:ext cx="82" cy="1459"/>
                <a:chOff x="1417" y="962"/>
                <a:chExt cx="82" cy="1459"/>
              </a:xfrm>
            </p:grpSpPr>
            <p:sp>
              <p:nvSpPr>
                <p:cNvPr id="21564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498" y="962"/>
                  <a:ext cx="0" cy="145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65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417" y="2274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6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1417" y="2130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417" y="1986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417" y="184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9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417" y="169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0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417" y="1554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1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417" y="1410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2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417" y="1266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3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417" y="112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533" name="Text Box 25"/>
            <p:cNvSpPr txBox="1">
              <a:spLocks noChangeArrowheads="1"/>
            </p:cNvSpPr>
            <p:nvPr/>
          </p:nvSpPr>
          <p:spPr bwMode="auto">
            <a:xfrm>
              <a:off x="4358" y="1605"/>
              <a:ext cx="119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60325" indent="-60325">
                <a:buFontTx/>
                <a:buChar char="•"/>
              </a:pPr>
              <a:r>
                <a:rPr lang="ru-RU" sz="1000" dirty="0" smtClean="0">
                  <a:solidFill>
                    <a:srgbClr val="009900"/>
                  </a:solidFill>
                  <a:latin typeface="Calibri" pitchFamily="34" charset="0"/>
                </a:rPr>
                <a:t>Уровень мозга человека</a:t>
              </a:r>
              <a:endParaRPr lang="en-US" sz="1000" dirty="0">
                <a:solidFill>
                  <a:srgbClr val="009900"/>
                </a:solidFill>
                <a:latin typeface="Calibri" pitchFamily="34" charset="0"/>
              </a:endParaRPr>
            </a:p>
          </p:txBody>
        </p:sp>
        <p:sp>
          <p:nvSpPr>
            <p:cNvPr id="21534" name="Line 26"/>
            <p:cNvSpPr>
              <a:spLocks noChangeShapeType="1"/>
            </p:cNvSpPr>
            <p:nvPr/>
          </p:nvSpPr>
          <p:spPr bwMode="auto">
            <a:xfrm flipH="1" flipV="1">
              <a:off x="4460" y="1503"/>
              <a:ext cx="177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AutoShape 27"/>
            <p:cNvSpPr>
              <a:spLocks noChangeArrowheads="1"/>
            </p:cNvSpPr>
            <p:nvPr/>
          </p:nvSpPr>
          <p:spPr bwMode="auto">
            <a:xfrm>
              <a:off x="3290" y="1630"/>
              <a:ext cx="147" cy="140"/>
            </a:xfrm>
            <a:prstGeom prst="star5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21536" name="Text Box 28"/>
            <p:cNvSpPr txBox="1">
              <a:spLocks noChangeArrowheads="1"/>
            </p:cNvSpPr>
            <p:nvPr/>
          </p:nvSpPr>
          <p:spPr bwMode="auto">
            <a:xfrm>
              <a:off x="3415" y="1893"/>
              <a:ext cx="69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dirty="0" smtClean="0">
                  <a:solidFill>
                    <a:srgbClr val="0000CC"/>
                  </a:solidFill>
                  <a:latin typeface="Calibri" pitchFamily="34" charset="0"/>
                </a:rPr>
                <a:t>Заря новой парадигмы</a:t>
              </a:r>
              <a:endParaRPr lang="en-US" sz="1000" dirty="0">
                <a:solidFill>
                  <a:srgbClr val="0000CC"/>
                </a:solidFill>
                <a:latin typeface="Calibri" pitchFamily="34" charset="0"/>
              </a:endParaRPr>
            </a:p>
          </p:txBody>
        </p:sp>
        <p:sp>
          <p:nvSpPr>
            <p:cNvPr id="21537" name="Line 29"/>
            <p:cNvSpPr>
              <a:spLocks noChangeShapeType="1"/>
            </p:cNvSpPr>
            <p:nvPr/>
          </p:nvSpPr>
          <p:spPr bwMode="auto">
            <a:xfrm flipH="1" flipV="1">
              <a:off x="3416" y="1769"/>
              <a:ext cx="113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2957" y="2367"/>
              <a:ext cx="1997" cy="397"/>
              <a:chOff x="2223" y="2367"/>
              <a:chExt cx="1997" cy="397"/>
            </a:xfrm>
          </p:grpSpPr>
          <p:sp>
            <p:nvSpPr>
              <p:cNvPr id="21547" name="Rectangle 31"/>
              <p:cNvSpPr>
                <a:spLocks noChangeArrowheads="1"/>
              </p:cNvSpPr>
              <p:nvPr/>
            </p:nvSpPr>
            <p:spPr bwMode="auto">
              <a:xfrm>
                <a:off x="2227" y="2367"/>
                <a:ext cx="393" cy="20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b" anchorCtr="1"/>
              <a:lstStyle/>
              <a:p>
                <a:pPr algn="ctr"/>
                <a:r>
                  <a:rPr lang="en-US" sz="1000" dirty="0" smtClean="0">
                    <a:latin typeface="Calibri" pitchFamily="34" charset="0"/>
                  </a:rPr>
                  <a:t>“</a:t>
                </a:r>
                <a:r>
                  <a:rPr lang="ru-RU" sz="1000" dirty="0" smtClean="0">
                    <a:latin typeface="Calibri" pitchFamily="34" charset="0"/>
                  </a:rPr>
                  <a:t>простые</a:t>
                </a:r>
                <a:r>
                  <a:rPr lang="en-US" sz="1000" dirty="0" smtClean="0">
                    <a:latin typeface="Calibri" pitchFamily="34" charset="0"/>
                  </a:rPr>
                  <a:t>”</a:t>
                </a:r>
                <a:endParaRPr lang="en-US" sz="1000" dirty="0">
                  <a:latin typeface="Calibri" pitchFamily="34" charset="0"/>
                </a:endParaRPr>
              </a:p>
            </p:txBody>
          </p:sp>
          <p:sp>
            <p:nvSpPr>
              <p:cNvPr id="21548" name="Rectangle 32"/>
              <p:cNvSpPr>
                <a:spLocks noChangeArrowheads="1"/>
              </p:cNvSpPr>
              <p:nvPr/>
            </p:nvSpPr>
            <p:spPr bwMode="auto">
              <a:xfrm>
                <a:off x="2634" y="2368"/>
                <a:ext cx="1254" cy="190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b" anchorCtr="1"/>
              <a:lstStyle/>
              <a:p>
                <a:pPr algn="ctr"/>
                <a:r>
                  <a:rPr lang="en-US" sz="1000" dirty="0">
                    <a:latin typeface="Calibri" pitchFamily="34" charset="0"/>
                  </a:rPr>
                  <a:t>“</a:t>
                </a:r>
                <a:r>
                  <a:rPr lang="en-US" sz="1000" dirty="0" smtClean="0">
                    <a:latin typeface="Calibri" pitchFamily="34" charset="0"/>
                  </a:rPr>
                  <a:t>c</a:t>
                </a:r>
                <a:r>
                  <a:rPr lang="ru-RU" sz="1000" dirty="0" smtClean="0">
                    <a:latin typeface="Calibri" pitchFamily="34" charset="0"/>
                  </a:rPr>
                  <a:t>сложные</a:t>
                </a:r>
                <a:r>
                  <a:rPr lang="en-US" sz="1000" dirty="0" smtClean="0">
                    <a:latin typeface="Calibri" pitchFamily="34" charset="0"/>
                  </a:rPr>
                  <a:t>”</a:t>
                </a:r>
                <a:endParaRPr lang="en-US" sz="1000" dirty="0">
                  <a:latin typeface="Calibri" pitchFamily="34" charset="0"/>
                </a:endParaRPr>
              </a:p>
            </p:txBody>
          </p:sp>
          <p:sp>
            <p:nvSpPr>
              <p:cNvPr id="21549" name="Text Box 33"/>
              <p:cNvSpPr txBox="1">
                <a:spLocks noChangeArrowheads="1"/>
              </p:cNvSpPr>
              <p:nvPr/>
            </p:nvSpPr>
            <p:spPr bwMode="auto">
              <a:xfrm>
                <a:off x="2299" y="2602"/>
                <a:ext cx="1546" cy="16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0235B4"/>
                    </a:solidFill>
                    <a:latin typeface="Calibri" pitchFamily="34" charset="0"/>
                  </a:rPr>
                  <a:t>Сложность среды</a:t>
                </a:r>
                <a:endParaRPr lang="en-US" sz="1200" i="1" dirty="0">
                  <a:solidFill>
                    <a:srgbClr val="0235B4"/>
                  </a:solidFill>
                  <a:latin typeface="Calibri" pitchFamily="34" charset="0"/>
                </a:endParaRPr>
              </a:p>
            </p:txBody>
          </p:sp>
          <p:sp>
            <p:nvSpPr>
              <p:cNvPr id="21550" name="Text Box 34"/>
              <p:cNvSpPr txBox="1">
                <a:spLocks noChangeArrowheads="1"/>
              </p:cNvSpPr>
              <p:nvPr/>
            </p:nvSpPr>
            <p:spPr bwMode="auto">
              <a:xfrm>
                <a:off x="3918" y="2376"/>
                <a:ext cx="302" cy="16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>
                    <a:latin typeface="Calibri" pitchFamily="34" charset="0"/>
                  </a:rPr>
                  <a:t>[</a:t>
                </a:r>
                <a:r>
                  <a:rPr lang="en-US" sz="1400" i="1">
                    <a:latin typeface="Calibri" pitchFamily="34" charset="0"/>
                  </a:rPr>
                  <a:t>log</a:t>
                </a:r>
                <a:r>
                  <a:rPr lang="en-US" sz="1400">
                    <a:latin typeface="Calibri" pitchFamily="34" charset="0"/>
                  </a:rPr>
                  <a:t>]</a:t>
                </a:r>
              </a:p>
            </p:txBody>
          </p:sp>
          <p:grpSp>
            <p:nvGrpSpPr>
              <p:cNvPr id="7" name="Group 35"/>
              <p:cNvGrpSpPr>
                <a:grpSpLocks/>
              </p:cNvGrpSpPr>
              <p:nvPr/>
            </p:nvGrpSpPr>
            <p:grpSpPr bwMode="auto">
              <a:xfrm>
                <a:off x="2223" y="2373"/>
                <a:ext cx="1771" cy="69"/>
                <a:chOff x="1497" y="2421"/>
                <a:chExt cx="1771" cy="69"/>
              </a:xfrm>
            </p:grpSpPr>
            <p:sp>
              <p:nvSpPr>
                <p:cNvPr id="21552" name="Line 36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383" y="1535"/>
                  <a:ext cx="0" cy="177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553" name="Line 37"/>
                <p:cNvSpPr>
                  <a:spLocks noChangeShapeType="1"/>
                </p:cNvSpPr>
                <p:nvPr/>
              </p:nvSpPr>
              <p:spPr bwMode="auto">
                <a:xfrm>
                  <a:off x="1690" y="2421"/>
                  <a:ext cx="0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54" name="Line 38"/>
                <p:cNvSpPr>
                  <a:spLocks noChangeShapeType="1"/>
                </p:cNvSpPr>
                <p:nvPr/>
              </p:nvSpPr>
              <p:spPr bwMode="auto">
                <a:xfrm>
                  <a:off x="1872" y="2421"/>
                  <a:ext cx="0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55" name="Line 39"/>
                <p:cNvSpPr>
                  <a:spLocks noChangeShapeType="1"/>
                </p:cNvSpPr>
                <p:nvPr/>
              </p:nvSpPr>
              <p:spPr bwMode="auto">
                <a:xfrm>
                  <a:off x="2054" y="2421"/>
                  <a:ext cx="0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56" name="Line 40"/>
                <p:cNvSpPr>
                  <a:spLocks noChangeShapeType="1"/>
                </p:cNvSpPr>
                <p:nvPr/>
              </p:nvSpPr>
              <p:spPr bwMode="auto">
                <a:xfrm>
                  <a:off x="2236" y="2421"/>
                  <a:ext cx="0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57" name="Line 41"/>
                <p:cNvSpPr>
                  <a:spLocks noChangeShapeType="1"/>
                </p:cNvSpPr>
                <p:nvPr/>
              </p:nvSpPr>
              <p:spPr bwMode="auto">
                <a:xfrm>
                  <a:off x="2418" y="2421"/>
                  <a:ext cx="0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58" name="Line 42"/>
                <p:cNvSpPr>
                  <a:spLocks noChangeShapeType="1"/>
                </p:cNvSpPr>
                <p:nvPr/>
              </p:nvSpPr>
              <p:spPr bwMode="auto">
                <a:xfrm>
                  <a:off x="2600" y="2421"/>
                  <a:ext cx="0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59" name="Line 43"/>
                <p:cNvSpPr>
                  <a:spLocks noChangeShapeType="1"/>
                </p:cNvSpPr>
                <p:nvPr/>
              </p:nvSpPr>
              <p:spPr bwMode="auto">
                <a:xfrm>
                  <a:off x="2782" y="2421"/>
                  <a:ext cx="0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0" name="Line 44"/>
                <p:cNvSpPr>
                  <a:spLocks noChangeShapeType="1"/>
                </p:cNvSpPr>
                <p:nvPr/>
              </p:nvSpPr>
              <p:spPr bwMode="auto">
                <a:xfrm>
                  <a:off x="2964" y="2421"/>
                  <a:ext cx="0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86" name="AutoShape 46"/>
            <p:cNvSpPr>
              <a:spLocks noChangeArrowheads="1"/>
            </p:cNvSpPr>
            <p:nvPr/>
          </p:nvSpPr>
          <p:spPr bwMode="auto">
            <a:xfrm>
              <a:off x="3788" y="1498"/>
              <a:ext cx="147" cy="140"/>
            </a:xfrm>
            <a:prstGeom prst="star5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21541" name="Text Box 47"/>
            <p:cNvSpPr txBox="1">
              <a:spLocks noChangeArrowheads="1"/>
            </p:cNvSpPr>
            <p:nvPr/>
          </p:nvSpPr>
          <p:spPr bwMode="auto">
            <a:xfrm>
              <a:off x="4188" y="1973"/>
              <a:ext cx="668" cy="1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dirty="0" smtClean="0">
                  <a:latin typeface="Calibri" pitchFamily="34" charset="0"/>
                </a:rPr>
                <a:t>Цель  программы</a:t>
              </a:r>
              <a:endParaRPr lang="en-US" sz="1000" dirty="0">
                <a:latin typeface="Calibri" pitchFamily="34" charset="0"/>
              </a:endParaRPr>
            </a:p>
          </p:txBody>
        </p:sp>
        <p:sp>
          <p:nvSpPr>
            <p:cNvPr id="21542" name="Line 48"/>
            <p:cNvSpPr>
              <a:spLocks noChangeShapeType="1"/>
            </p:cNvSpPr>
            <p:nvPr/>
          </p:nvSpPr>
          <p:spPr bwMode="auto">
            <a:xfrm flipH="1" flipV="1">
              <a:off x="3918" y="1658"/>
              <a:ext cx="272" cy="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3" name="Freeform 49"/>
            <p:cNvSpPr>
              <a:spLocks/>
            </p:cNvSpPr>
            <p:nvPr/>
          </p:nvSpPr>
          <p:spPr bwMode="auto">
            <a:xfrm>
              <a:off x="3500" y="1044"/>
              <a:ext cx="146" cy="373"/>
            </a:xfrm>
            <a:custGeom>
              <a:avLst/>
              <a:gdLst>
                <a:gd name="T0" fmla="*/ 0 w 146"/>
                <a:gd name="T1" fmla="*/ 373 h 373"/>
                <a:gd name="T2" fmla="*/ 82 w 146"/>
                <a:gd name="T3" fmla="*/ 184 h 373"/>
                <a:gd name="T4" fmla="*/ 146 w 146"/>
                <a:gd name="T5" fmla="*/ 0 h 373"/>
                <a:gd name="T6" fmla="*/ 0 60000 65536"/>
                <a:gd name="T7" fmla="*/ 0 60000 65536"/>
                <a:gd name="T8" fmla="*/ 0 60000 65536"/>
                <a:gd name="T9" fmla="*/ 0 w 146"/>
                <a:gd name="T10" fmla="*/ 0 h 373"/>
                <a:gd name="T11" fmla="*/ 146 w 146"/>
                <a:gd name="T12" fmla="*/ 373 h 3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" h="373">
                  <a:moveTo>
                    <a:pt x="0" y="373"/>
                  </a:moveTo>
                  <a:cubicBezTo>
                    <a:pt x="14" y="342"/>
                    <a:pt x="58" y="246"/>
                    <a:pt x="82" y="184"/>
                  </a:cubicBezTo>
                  <a:cubicBezTo>
                    <a:pt x="106" y="122"/>
                    <a:pt x="133" y="38"/>
                    <a:pt x="146" y="0"/>
                  </a:cubicBezTo>
                </a:path>
              </a:pathLst>
            </a:custGeom>
            <a:noFill/>
            <a:ln w="38100">
              <a:solidFill>
                <a:srgbClr val="A5002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44" name="Freeform 50"/>
            <p:cNvSpPr>
              <a:spLocks/>
            </p:cNvSpPr>
            <p:nvPr/>
          </p:nvSpPr>
          <p:spPr bwMode="auto">
            <a:xfrm>
              <a:off x="2961" y="1842"/>
              <a:ext cx="178" cy="504"/>
            </a:xfrm>
            <a:custGeom>
              <a:avLst/>
              <a:gdLst>
                <a:gd name="T0" fmla="*/ 0 w 178"/>
                <a:gd name="T1" fmla="*/ 504 h 504"/>
                <a:gd name="T2" fmla="*/ 64 w 178"/>
                <a:gd name="T3" fmla="*/ 177 h 504"/>
                <a:gd name="T4" fmla="*/ 178 w 178"/>
                <a:gd name="T5" fmla="*/ 0 h 504"/>
                <a:gd name="T6" fmla="*/ 0 60000 65536"/>
                <a:gd name="T7" fmla="*/ 0 60000 65536"/>
                <a:gd name="T8" fmla="*/ 0 60000 65536"/>
                <a:gd name="T9" fmla="*/ 0 w 178"/>
                <a:gd name="T10" fmla="*/ 0 h 504"/>
                <a:gd name="T11" fmla="*/ 178 w 178"/>
                <a:gd name="T12" fmla="*/ 504 h 5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8" h="504">
                  <a:moveTo>
                    <a:pt x="0" y="504"/>
                  </a:moveTo>
                  <a:cubicBezTo>
                    <a:pt x="11" y="450"/>
                    <a:pt x="34" y="261"/>
                    <a:pt x="64" y="177"/>
                  </a:cubicBezTo>
                  <a:cubicBezTo>
                    <a:pt x="94" y="93"/>
                    <a:pt x="154" y="37"/>
                    <a:pt x="178" y="0"/>
                  </a:cubicBezTo>
                </a:path>
              </a:pathLst>
            </a:custGeom>
            <a:noFill/>
            <a:ln w="38100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1" name="AutoShape 51"/>
            <p:cNvSpPr>
              <a:spLocks noChangeArrowheads="1"/>
            </p:cNvSpPr>
            <p:nvPr/>
          </p:nvSpPr>
          <p:spPr bwMode="auto">
            <a:xfrm>
              <a:off x="4329" y="1371"/>
              <a:ext cx="147" cy="139"/>
            </a:xfrm>
            <a:prstGeom prst="star5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rgbClr val="009900"/>
                </a:solidFill>
                <a:latin typeface="Arial" charset="0"/>
                <a:cs typeface="+mn-cs"/>
              </a:endParaRPr>
            </a:p>
          </p:txBody>
        </p:sp>
      </p:grpSp>
      <p:graphicFrame>
        <p:nvGraphicFramePr>
          <p:cNvPr id="120" name="Group 73"/>
          <p:cNvGraphicFramePr>
            <a:graphicFrameLocks/>
          </p:cNvGraphicFramePr>
          <p:nvPr/>
        </p:nvGraphicFramePr>
        <p:xfrm>
          <a:off x="238125" y="5761038"/>
          <a:ext cx="2438400" cy="726730"/>
        </p:xfrm>
        <a:graphic>
          <a:graphicData uri="http://schemas.openxmlformats.org/drawingml/2006/table">
            <a:tbl>
              <a:tblPr/>
              <a:tblGrid>
                <a:gridCol w="1079500"/>
                <a:gridCol w="1358900"/>
              </a:tblGrid>
              <a:tr h="239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Кортекс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Модель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кортекса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ватт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ватт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литр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4x 10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литров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5" name="Rectangle 53"/>
          <p:cNvSpPr>
            <a:spLocks noChangeArrowheads="1"/>
          </p:cNvSpPr>
          <p:nvPr/>
        </p:nvSpPr>
        <p:spPr bwMode="auto">
          <a:xfrm>
            <a:off x="146050" y="1852613"/>
            <a:ext cx="2497138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spcAft>
                <a:spcPct val="35000"/>
              </a:spcAft>
            </a:pPr>
            <a:r>
              <a:rPr lang="ru-RU" sz="1400" u="sng" dirty="0" smtClean="0">
                <a:latin typeface="Calibri" pitchFamily="34" charset="0"/>
              </a:rPr>
              <a:t>Проблема</a:t>
            </a:r>
            <a:endParaRPr lang="en-US" sz="1400" u="sng" dirty="0">
              <a:latin typeface="Calibri" pitchFamily="34" charset="0"/>
            </a:endParaRPr>
          </a:p>
          <a:p>
            <a:pPr marL="171450" indent="-171450">
              <a:spcAft>
                <a:spcPct val="35000"/>
              </a:spcAft>
              <a:buFontTx/>
              <a:buChar char="•"/>
            </a:pPr>
            <a:r>
              <a:rPr lang="ru-RU" sz="1400" dirty="0" smtClean="0">
                <a:latin typeface="Calibri" pitchFamily="34" charset="0"/>
              </a:rPr>
              <a:t>По сравнению с биологическими системами интеллектуальные машины менее эффективны в миллионы раз</a:t>
            </a:r>
            <a:endParaRPr lang="en-US" sz="1400" dirty="0">
              <a:latin typeface="Calibri" pitchFamily="34" charset="0"/>
            </a:endParaRPr>
          </a:p>
          <a:p>
            <a:pPr marL="171450" indent="-171450">
              <a:spcAft>
                <a:spcPct val="35000"/>
              </a:spcAft>
              <a:buFontTx/>
              <a:buChar char="•"/>
            </a:pPr>
            <a:r>
              <a:rPr lang="ru-RU" sz="1400" dirty="0" smtClean="0">
                <a:latin typeface="Calibri" pitchFamily="34" charset="0"/>
              </a:rPr>
              <a:t>Чтобы увеличить эффективность интеллектуальных машин, их надо совмещать с биологическими системами</a:t>
            </a:r>
            <a:r>
              <a:rPr lang="en-US" sz="1400" dirty="0" smtClean="0">
                <a:latin typeface="Calibri" pitchFamily="34" charset="0"/>
              </a:rPr>
              <a:t>.</a:t>
            </a:r>
            <a:endParaRPr lang="en-US" sz="1400" u="sng" dirty="0">
              <a:latin typeface="Calibri" pitchFamily="34" charset="0"/>
            </a:endParaRPr>
          </a:p>
          <a:p>
            <a:pPr marL="171450" indent="-171450">
              <a:spcAft>
                <a:spcPct val="35000"/>
              </a:spcAft>
            </a:pPr>
            <a:r>
              <a:rPr lang="ru-RU" sz="1400" u="sng" dirty="0" smtClean="0">
                <a:latin typeface="Calibri" pitchFamily="34" charset="0"/>
              </a:rPr>
              <a:t>Цель</a:t>
            </a:r>
            <a:endParaRPr lang="en-US" sz="1400" u="sng" dirty="0">
              <a:latin typeface="Calibri" pitchFamily="34" charset="0"/>
            </a:endParaRPr>
          </a:p>
          <a:p>
            <a:pPr marL="171450" indent="-171450">
              <a:spcAft>
                <a:spcPct val="35000"/>
              </a:spcAft>
              <a:buFontTx/>
              <a:buChar char="•"/>
            </a:pPr>
            <a:r>
              <a:rPr lang="ru-RU" sz="1400" dirty="0" smtClean="0">
                <a:latin typeface="Calibri" pitchFamily="34" charset="0"/>
              </a:rPr>
              <a:t>Развить </a:t>
            </a:r>
            <a:r>
              <a:rPr lang="ru-RU" sz="1400" dirty="0" err="1" smtClean="0">
                <a:latin typeface="Calibri" pitchFamily="34" charset="0"/>
              </a:rPr>
              <a:t>нейроморфные</a:t>
            </a:r>
            <a:r>
              <a:rPr lang="ru-RU" sz="1400" dirty="0" smtClean="0">
                <a:latin typeface="Calibri" pitchFamily="34" charset="0"/>
              </a:rPr>
              <a:t> машины до биологического уровня</a:t>
            </a:r>
            <a:r>
              <a:rPr lang="en-US" sz="1400" dirty="0" smtClean="0">
                <a:latin typeface="Calibri" pitchFamily="34" charset="0"/>
              </a:rPr>
              <a:t>.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5214938"/>
            <a:ext cx="8072438" cy="12858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Компьютерное моделирование верхнего слоя колонки </a:t>
            </a:r>
            <a:r>
              <a:rPr lang="ru-RU" sz="1600" dirty="0" err="1" smtClean="0">
                <a:solidFill>
                  <a:schemeClr val="tx1"/>
                </a:solidFill>
              </a:rPr>
              <a:t>Маунткастла</a:t>
            </a:r>
            <a:r>
              <a:rPr lang="ru-RU" sz="1600" dirty="0" smtClean="0">
                <a:solidFill>
                  <a:schemeClr val="tx1"/>
                </a:solidFill>
              </a:rPr>
              <a:t> (</a:t>
            </a:r>
            <a:r>
              <a:rPr lang="en-GB" sz="1600" dirty="0" smtClean="0">
                <a:solidFill>
                  <a:schemeClr val="tx1"/>
                </a:solidFill>
              </a:rPr>
              <a:t>neocortical columns) (</a:t>
            </a:r>
            <a:r>
              <a:rPr lang="ru-RU" sz="1600" dirty="0" smtClean="0">
                <a:solidFill>
                  <a:schemeClr val="tx1"/>
                </a:solidFill>
              </a:rPr>
              <a:t>узловые структуры содержащие от 10 до 70 тысяч нейронов) мозга крысы. Здесь возбуждённые нейроны подсвечены  </a:t>
            </a:r>
            <a:r>
              <a:rPr lang="ru-RU" sz="1600" dirty="0" err="1" smtClean="0">
                <a:solidFill>
                  <a:schemeClr val="tx1"/>
                </a:solidFill>
              </a:rPr>
              <a:t>розовым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голубыми</a:t>
            </a:r>
            <a:r>
              <a:rPr lang="ru-RU" sz="1600" dirty="0" smtClean="0">
                <a:solidFill>
                  <a:schemeClr val="tx1"/>
                </a:solidFill>
              </a:rPr>
              <a:t> и желтыми цветами (проект </a:t>
            </a:r>
            <a:r>
              <a:rPr lang="en-GB" sz="1600" dirty="0" smtClean="0">
                <a:solidFill>
                  <a:schemeClr val="tx1"/>
                </a:solidFill>
              </a:rPr>
              <a:t> Blue Brain).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530225"/>
            <a:ext cx="3357563" cy="4684713"/>
          </a:xfrm>
          <a:noFill/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500063"/>
            <a:ext cx="35052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err="1" smtClean="0"/>
              <a:t>SyNAPSE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Финансирует исследование </a:t>
            </a:r>
            <a:r>
              <a:rPr lang="en-US" dirty="0" smtClean="0"/>
              <a:t>D</a:t>
            </a:r>
            <a:r>
              <a:rPr lang="ru-RU" dirty="0" smtClean="0"/>
              <a:t>ARPA, которая в своем проекте </a:t>
            </a:r>
            <a:r>
              <a:rPr lang="ru-RU" dirty="0" err="1" smtClean="0"/>
              <a:t>SyNAPSE</a:t>
            </a:r>
            <a:r>
              <a:rPr lang="ru-RU" dirty="0" smtClean="0"/>
              <a:t> (</a:t>
            </a:r>
            <a:r>
              <a:rPr lang="ru-RU" dirty="0" err="1" smtClean="0"/>
              <a:t>Systems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Neuromorphic</a:t>
            </a:r>
            <a:r>
              <a:rPr lang="ru-RU" dirty="0" smtClean="0"/>
              <a:t> </a:t>
            </a:r>
            <a:r>
              <a:rPr lang="ru-RU" dirty="0" err="1" smtClean="0"/>
              <a:t>Adaptive</a:t>
            </a:r>
            <a:r>
              <a:rPr lang="ru-RU" dirty="0" smtClean="0"/>
              <a:t> </a:t>
            </a:r>
            <a:r>
              <a:rPr lang="ru-RU" dirty="0" err="1" smtClean="0"/>
              <a:t>Plastic</a:t>
            </a:r>
            <a:r>
              <a:rPr lang="ru-RU" dirty="0" smtClean="0"/>
              <a:t> </a:t>
            </a:r>
            <a:r>
              <a:rPr lang="ru-RU" dirty="0" err="1" smtClean="0"/>
              <a:t>Scalable</a:t>
            </a:r>
            <a:r>
              <a:rPr lang="ru-RU" dirty="0" smtClean="0"/>
              <a:t> </a:t>
            </a:r>
            <a:r>
              <a:rPr lang="ru-RU" dirty="0" err="1" smtClean="0"/>
              <a:t>Electronics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рассчитывает к 2015 году создать прототип чипа, моделирующего 10 </a:t>
            </a:r>
            <a:r>
              <a:rPr lang="ru-RU" dirty="0" err="1" smtClean="0"/>
              <a:t>млрд</a:t>
            </a:r>
            <a:r>
              <a:rPr lang="ru-RU" dirty="0" smtClean="0"/>
              <a:t> нейронов, соединенных 1 </a:t>
            </a:r>
            <a:r>
              <a:rPr lang="ru-RU" dirty="0" err="1" smtClean="0"/>
              <a:t>трлн</a:t>
            </a:r>
            <a:r>
              <a:rPr lang="ru-RU" dirty="0" smtClean="0"/>
              <a:t> синапсов, и при этом потреблять менее 1киловатта энергии и занимать в объеме менее 2 литров.</a:t>
            </a:r>
          </a:p>
          <a:p>
            <a:r>
              <a:rPr lang="ru-RU" dirty="0" smtClean="0"/>
              <a:t> </a:t>
            </a:r>
            <a:r>
              <a:rPr lang="ru-RU" dirty="0" err="1" smtClean="0"/>
              <a:t>Dharmendra</a:t>
            </a:r>
            <a:r>
              <a:rPr lang="ru-RU" dirty="0" smtClean="0"/>
              <a:t> </a:t>
            </a:r>
            <a:r>
              <a:rPr lang="ru-RU" dirty="0" err="1" smtClean="0"/>
              <a:t>Modha</a:t>
            </a:r>
            <a:r>
              <a:rPr lang="ru-RU" dirty="0" smtClean="0"/>
              <a:t>, ведущий исследователь IBM по проекту </a:t>
            </a:r>
            <a:r>
              <a:rPr lang="ru-RU" dirty="0" err="1" smtClean="0"/>
              <a:t>SyNAPSE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сравнивает представленную симуляцию с электронным микроскопом или ускорителем частиц: "Это инструмент, который другие исследователи теперь могут использовать для того, чтобы лучше понять, как протекают мыслительные процессы в мозгу".</a:t>
            </a:r>
          </a:p>
          <a:p>
            <a:r>
              <a:rPr lang="ru-RU" dirty="0" smtClean="0"/>
              <a:t>IBM рассчитывает создать полную модель </a:t>
            </a:r>
            <a:r>
              <a:rPr lang="ru-RU" dirty="0" err="1" smtClean="0"/>
              <a:t>кортекса</a:t>
            </a:r>
            <a:r>
              <a:rPr lang="ru-RU" dirty="0" smtClean="0"/>
              <a:t> к 2019 году, и, похоже, в эти сроки они более чем укладываются.</a:t>
            </a:r>
          </a:p>
          <a:p>
            <a:r>
              <a:rPr lang="ru-RU" dirty="0"/>
              <a:t>В Нижнем Новгороде планируется строительство центра инновационных технологий объёмом инвестиций 1,13 млрд </a:t>
            </a:r>
            <a:r>
              <a:rPr lang="ru-RU" dirty="0" smtClean="0"/>
              <a:t>рублей («Малое </a:t>
            </a:r>
            <a:r>
              <a:rPr lang="ru-RU" dirty="0" err="1" smtClean="0"/>
              <a:t>Сколково</a:t>
            </a:r>
            <a:r>
              <a:rPr lang="ru-RU" dirty="0" smtClean="0"/>
              <a:t>»).  Центр </a:t>
            </a:r>
            <a:r>
              <a:rPr lang="ru-RU" dirty="0"/>
              <a:t>будем заниматься развитием инноваций в сфере производства медицинского оборудования и технологий. В частности, особое внимание в работе центра будет уделено исследованиям в области развития </a:t>
            </a:r>
            <a:r>
              <a:rPr lang="ru-RU" dirty="0" err="1" smtClean="0"/>
              <a:t>нейроморфного</a:t>
            </a:r>
            <a:r>
              <a:rPr lang="ru-RU" dirty="0" smtClean="0"/>
              <a:t> искусственного интеллекта</a:t>
            </a:r>
            <a:r>
              <a:rPr lang="ru-RU" dirty="0"/>
              <a:t>.</a:t>
            </a:r>
            <a:br>
              <a:rPr lang="ru-RU" dirty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Конвергенция управления знаниями, искусственного интеллекта и когнитивной науки</a:t>
            </a:r>
            <a:endParaRPr lang="ru-RU" sz="2800" dirty="0"/>
          </a:p>
        </p:txBody>
      </p:sp>
      <p:pic>
        <p:nvPicPr>
          <p:cNvPr id="16387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523875"/>
            <a:ext cx="8193087" cy="420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643438"/>
            <a:ext cx="81835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Когнитивная экономика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85000"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Когнитивная экономика является одним из перспективных направлений развития экономики и прикладной когнитивной науки. Структурно, методологически и технологически когнитивная экономика связана с методами  искусственного интеллекта и  управления знаниями в экономике. Сама по себе когнитивная экономика, как сфера исследований и человеческой деятельности, включает в себя три основные области.</a:t>
            </a: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286375"/>
            <a:ext cx="8183562" cy="9286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Когнитивная экономика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428604"/>
          <a:ext cx="8229600" cy="4714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лево 4"/>
          <p:cNvSpPr/>
          <p:nvPr/>
        </p:nvSpPr>
        <p:spPr>
          <a:xfrm rot="2558205">
            <a:off x="4178300" y="4267200"/>
            <a:ext cx="977900" cy="48577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57625" y="2500313"/>
          <a:ext cx="4286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Документ" r:id="rId9" imgW="556781" imgH="474740" progId="Word.Document.12">
                  <p:embed/>
                </p:oleObj>
              </mc:Choice>
              <mc:Fallback>
                <p:oleObj name="Документ" r:id="rId9" imgW="556781" imgH="47474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2500313"/>
                        <a:ext cx="428625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000625" y="2571750"/>
          <a:ext cx="2365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Документ" r:id="rId12" imgW="251577" imgH="778056" progId="Word.Document.12">
                  <p:embed/>
                </p:oleObj>
              </mc:Choice>
              <mc:Fallback>
                <p:oleObj name="Документ" r:id="rId12" imgW="251577" imgH="778056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2571750"/>
                        <a:ext cx="236538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435475" y="3711575"/>
          <a:ext cx="1365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Документ" r:id="rId15" imgW="134606" imgH="428380" progId="Word.Document.12">
                  <p:embed/>
                </p:oleObj>
              </mc:Choice>
              <mc:Fallback>
                <p:oleObj name="Документ" r:id="rId15" imgW="134606" imgH="42838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3711575"/>
                        <a:ext cx="136525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286250" y="2857500"/>
          <a:ext cx="9461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Документ" r:id="rId18" imgW="1042300" imgH="445271" progId="Word.Document.12">
                  <p:embed/>
                </p:oleObj>
              </mc:Choice>
              <mc:Fallback>
                <p:oleObj name="Документ" r:id="rId18" imgW="1042300" imgH="445271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2857500"/>
                        <a:ext cx="94615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572000"/>
            <a:ext cx="8183562" cy="14636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Управление  знаниями в</a:t>
            </a:r>
            <a:r>
              <a:rPr lang="en-GB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br>
              <a:rPr lang="en-GB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экономике </a:t>
            </a:r>
            <a:r>
              <a:rPr lang="en-GB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&amp; </a:t>
            </a: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когнитивные технологии в экономике </a:t>
            </a:r>
            <a:r>
              <a:rPr lang="en-GB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&amp;</a:t>
            </a: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интеллектуальные системы в экономике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571500"/>
            <a:ext cx="8183562" cy="4187825"/>
          </a:xfrm>
        </p:spPr>
        <p:txBody>
          <a:bodyPr>
            <a:normAutofit fontScale="70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dirty="0" smtClean="0"/>
              <a:t>На пересечении </a:t>
            </a:r>
            <a:r>
              <a:rPr lang="ru-RU" sz="3400" i="1" dirty="0" smtClean="0"/>
              <a:t>областей управления  знаниями в экономике, когнитивных технологий в экономике и интеллектуальных систем в экономике</a:t>
            </a:r>
            <a:r>
              <a:rPr lang="ru-RU" sz="3400" b="1" dirty="0" smtClean="0"/>
              <a:t> </a:t>
            </a:r>
            <a:r>
              <a:rPr lang="ru-RU" sz="3400" dirty="0" smtClean="0"/>
              <a:t>лежат системы </a:t>
            </a:r>
            <a:r>
              <a:rPr lang="ru-RU" sz="3400" dirty="0" err="1" smtClean="0"/>
              <a:t>бизнес-аналитики</a:t>
            </a:r>
            <a:r>
              <a:rPr lang="ru-RU" sz="3400" dirty="0" smtClean="0"/>
              <a:t> для экономики знаний на основе интеллектуальных систем поддержки принятия решений, использующие когнитивные методы  анализа сознания людей, вовлеченных в эти процессы, а также тестирование качества ЛПР по их мозговой активности, для параметрической настройки интеллектуальных систем поддержки принятия решений. С этой областью также связаны работы по интеграции моделей прогноза и оценивания неструктурированных ситуаций</a:t>
            </a:r>
            <a:endParaRPr lang="en-GB" sz="34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400" dirty="0" smtClean="0"/>
              <a:t> </a:t>
            </a:r>
            <a:endParaRPr lang="ru-RU" dirty="0" smtClean="0"/>
          </a:p>
        </p:txBody>
      </p:sp>
      <p:graphicFrame>
        <p:nvGraphicFramePr>
          <p:cNvPr id="3074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281207"/>
              </p:ext>
            </p:extLst>
          </p:nvPr>
        </p:nvGraphicFramePr>
        <p:xfrm>
          <a:off x="6876256" y="3861048"/>
          <a:ext cx="1928813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Презентация" r:id="rId4" imgW="4191155" imgH="3143850" progId="PowerPoint.Show.8">
                  <p:embed/>
                </p:oleObj>
              </mc:Choice>
              <mc:Fallback>
                <p:oleObj name="Презентация" r:id="rId4" imgW="4191155" imgH="3143850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3861048"/>
                        <a:ext cx="1928813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Гетеродоксальная эконономика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3238" y="1142984"/>
          <a:ext cx="818356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Когнитивная наука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Когнитивистика (когнитивная наука) (лат. </a:t>
            </a:r>
            <a:r>
              <a:rPr lang="ru-RU" dirty="0" err="1" smtClean="0"/>
              <a:t>cognitio</a:t>
            </a:r>
            <a:r>
              <a:rPr lang="ru-RU" dirty="0" smtClean="0"/>
              <a:t> — познание) — междисциплинарное научное направление, объединяющее теорию познания, когнитивную психологию, нейрофизиологию, когнитивную лингвистику и теорию искусственного интеллекта.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71480"/>
            <a:ext cx="7434290" cy="142876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/>
              <a:t>Методы моделирования ситуации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2924175"/>
            <a:ext cx="3673475" cy="3384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</a:t>
            </a:r>
            <a:endParaRPr lang="en-US" sz="4000" smtClean="0"/>
          </a:p>
          <a:p>
            <a:pPr eaLnBrk="1" hangingPunct="1">
              <a:buFont typeface="Wingdings" pitchFamily="2" charset="2"/>
              <a:buNone/>
            </a:pPr>
            <a:endParaRPr lang="en-US" sz="4000" smtClean="0"/>
          </a:p>
          <a:p>
            <a:pPr eaLnBrk="1" hangingPunct="1"/>
            <a:endParaRPr lang="en-US" sz="4000" smtClean="0"/>
          </a:p>
          <a:p>
            <a:pPr eaLnBrk="1" hangingPunct="1"/>
            <a:endParaRPr lang="en-US" sz="4000" smtClean="0"/>
          </a:p>
          <a:p>
            <a:pPr eaLnBrk="1" hangingPunct="1">
              <a:buFont typeface="Wingdings" pitchFamily="2" charset="2"/>
              <a:buNone/>
            </a:pPr>
            <a:endParaRPr lang="en-US" sz="4000" smtClean="0"/>
          </a:p>
          <a:p>
            <a:pPr eaLnBrk="1" hangingPunct="1"/>
            <a:endParaRPr lang="en-US" sz="4000" smtClean="0"/>
          </a:p>
          <a:p>
            <a:pPr algn="ctr" eaLnBrk="1" hangingPunct="1">
              <a:buFont typeface="Wingdings" pitchFamily="2" charset="2"/>
              <a:buNone/>
            </a:pPr>
            <a:endParaRPr lang="en-US" smtClean="0"/>
          </a:p>
        </p:txBody>
      </p:sp>
      <p:graphicFrame>
        <p:nvGraphicFramePr>
          <p:cNvPr id="62672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132138" y="4868863"/>
          <a:ext cx="2447925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Chart" r:id="rId3" imgW="6096135" imgH="4067089" progId="MSGraph.Chart.8">
                  <p:embed followColorScheme="full"/>
                </p:oleObj>
              </mc:Choice>
              <mc:Fallback>
                <p:oleObj name="Chart" r:id="rId3" imgW="6096135" imgH="4067089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868863"/>
                        <a:ext cx="2447925" cy="163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19225" y="3252788"/>
          <a:ext cx="3784600" cy="230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Chart" r:id="rId5" imgW="1390631" imgH="1266798" progId="MSGraph.Chart.8">
                  <p:embed followColorScheme="full"/>
                </p:oleObj>
              </mc:Choice>
              <mc:Fallback>
                <p:oleObj name="Chart" r:id="rId5" imgW="1390631" imgH="1266798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3252788"/>
                        <a:ext cx="3784600" cy="2306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693" name="Rectangle 5"/>
          <p:cNvSpPr>
            <a:spLocks noChangeArrowheads="1"/>
          </p:cNvSpPr>
          <p:nvPr/>
        </p:nvSpPr>
        <p:spPr bwMode="auto">
          <a:xfrm>
            <a:off x="5148263" y="2420938"/>
            <a:ext cx="3408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b="1"/>
              <a:t>Нечеткая целевая иерархия</a:t>
            </a:r>
          </a:p>
        </p:txBody>
      </p:sp>
      <p:sp>
        <p:nvSpPr>
          <p:cNvPr id="626694" name="Rectangle 6"/>
          <p:cNvSpPr>
            <a:spLocks noChangeArrowheads="1"/>
          </p:cNvSpPr>
          <p:nvPr/>
        </p:nvSpPr>
        <p:spPr bwMode="auto">
          <a:xfrm>
            <a:off x="7667625" y="3357563"/>
            <a:ext cx="865188" cy="431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Цель</a:t>
            </a:r>
          </a:p>
        </p:txBody>
      </p:sp>
      <p:sp>
        <p:nvSpPr>
          <p:cNvPr id="626695" name="Line 7"/>
          <p:cNvSpPr>
            <a:spLocks noChangeShapeType="1"/>
          </p:cNvSpPr>
          <p:nvPr/>
        </p:nvSpPr>
        <p:spPr bwMode="auto">
          <a:xfrm flipH="1" flipV="1">
            <a:off x="6659563" y="3068638"/>
            <a:ext cx="10080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6696" name="Line 8"/>
          <p:cNvSpPr>
            <a:spLocks noChangeShapeType="1"/>
          </p:cNvSpPr>
          <p:nvPr/>
        </p:nvSpPr>
        <p:spPr bwMode="auto">
          <a:xfrm flipH="1">
            <a:off x="6948488" y="3716338"/>
            <a:ext cx="8636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6697" name="Line 9"/>
          <p:cNvSpPr>
            <a:spLocks noChangeShapeType="1"/>
          </p:cNvSpPr>
          <p:nvPr/>
        </p:nvSpPr>
        <p:spPr bwMode="auto">
          <a:xfrm flipH="1">
            <a:off x="6588125" y="3573463"/>
            <a:ext cx="10795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6698" name="Rectangle 10"/>
          <p:cNvSpPr>
            <a:spLocks noChangeArrowheads="1"/>
          </p:cNvSpPr>
          <p:nvPr/>
        </p:nvSpPr>
        <p:spPr bwMode="auto">
          <a:xfrm>
            <a:off x="6156325" y="2852738"/>
            <a:ext cx="503238" cy="3603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6699" name="Rectangle 11"/>
          <p:cNvSpPr>
            <a:spLocks noChangeArrowheads="1"/>
          </p:cNvSpPr>
          <p:nvPr/>
        </p:nvSpPr>
        <p:spPr bwMode="auto">
          <a:xfrm>
            <a:off x="6084888" y="3573463"/>
            <a:ext cx="503237" cy="3603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6700" name="Rectangle 12"/>
          <p:cNvSpPr>
            <a:spLocks noChangeArrowheads="1"/>
          </p:cNvSpPr>
          <p:nvPr/>
        </p:nvSpPr>
        <p:spPr bwMode="auto">
          <a:xfrm>
            <a:off x="6443663" y="4221163"/>
            <a:ext cx="503237" cy="3603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6701" name="Line 13"/>
          <p:cNvSpPr>
            <a:spLocks noChangeShapeType="1"/>
          </p:cNvSpPr>
          <p:nvPr/>
        </p:nvSpPr>
        <p:spPr bwMode="auto">
          <a:xfrm flipH="1" flipV="1">
            <a:off x="5292725" y="3068638"/>
            <a:ext cx="7937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6702" name="Line 14"/>
          <p:cNvSpPr>
            <a:spLocks noChangeShapeType="1"/>
          </p:cNvSpPr>
          <p:nvPr/>
        </p:nvSpPr>
        <p:spPr bwMode="auto">
          <a:xfrm flipH="1" flipV="1">
            <a:off x="5364163" y="3789363"/>
            <a:ext cx="7223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6703" name="Line 15"/>
          <p:cNvSpPr>
            <a:spLocks noChangeShapeType="1"/>
          </p:cNvSpPr>
          <p:nvPr/>
        </p:nvSpPr>
        <p:spPr bwMode="auto">
          <a:xfrm flipH="1" flipV="1">
            <a:off x="5651500" y="4437063"/>
            <a:ext cx="7953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6704" name="Rectangle 16"/>
          <p:cNvSpPr>
            <a:spLocks noChangeArrowheads="1"/>
          </p:cNvSpPr>
          <p:nvPr/>
        </p:nvSpPr>
        <p:spPr bwMode="auto">
          <a:xfrm>
            <a:off x="4787900" y="2924175"/>
            <a:ext cx="503238" cy="3603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6705" name="Rectangle 17"/>
          <p:cNvSpPr>
            <a:spLocks noChangeArrowheads="1"/>
          </p:cNvSpPr>
          <p:nvPr/>
        </p:nvSpPr>
        <p:spPr bwMode="auto">
          <a:xfrm>
            <a:off x="4859338" y="3644900"/>
            <a:ext cx="503237" cy="3603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6706" name="Rectangle 18"/>
          <p:cNvSpPr>
            <a:spLocks noChangeArrowheads="1"/>
          </p:cNvSpPr>
          <p:nvPr/>
        </p:nvSpPr>
        <p:spPr bwMode="auto">
          <a:xfrm>
            <a:off x="5148263" y="4292600"/>
            <a:ext cx="503237" cy="3603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626707" name="AutoShape 19"/>
          <p:cNvCxnSpPr>
            <a:cxnSpLocks noChangeShapeType="1"/>
            <a:stCxn id="626704" idx="1"/>
            <a:endCxn id="626714" idx="0"/>
          </p:cNvCxnSpPr>
          <p:nvPr/>
        </p:nvCxnSpPr>
        <p:spPr bwMode="auto">
          <a:xfrm rot="10800000">
            <a:off x="1223963" y="2565400"/>
            <a:ext cx="3563937" cy="539750"/>
          </a:xfrm>
          <a:prstGeom prst="curvedConnector4">
            <a:avLst>
              <a:gd name="adj1" fmla="val 46458"/>
              <a:gd name="adj2" fmla="val 142352"/>
            </a:avLst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26708" name="AutoShape 20"/>
          <p:cNvCxnSpPr>
            <a:cxnSpLocks noChangeShapeType="1"/>
            <a:stCxn id="626705" idx="1"/>
            <a:endCxn id="626713" idx="1"/>
          </p:cNvCxnSpPr>
          <p:nvPr/>
        </p:nvCxnSpPr>
        <p:spPr bwMode="auto">
          <a:xfrm rot="10800000" flipV="1">
            <a:off x="1042988" y="3825875"/>
            <a:ext cx="3816350" cy="144463"/>
          </a:xfrm>
          <a:prstGeom prst="curvedConnector5">
            <a:avLst>
              <a:gd name="adj1" fmla="val 43384"/>
              <a:gd name="adj2" fmla="val -183519"/>
              <a:gd name="adj3" fmla="val 105991"/>
            </a:avLst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26709" name="AutoShape 21"/>
          <p:cNvCxnSpPr>
            <a:cxnSpLocks noChangeShapeType="1"/>
            <a:stCxn id="626706" idx="2"/>
            <a:endCxn id="626710" idx="2"/>
          </p:cNvCxnSpPr>
          <p:nvPr/>
        </p:nvCxnSpPr>
        <p:spPr bwMode="auto">
          <a:xfrm rot="16200000" flipV="1">
            <a:off x="3312318" y="2564607"/>
            <a:ext cx="1008063" cy="3168650"/>
          </a:xfrm>
          <a:prstGeom prst="curvedConnector3">
            <a:avLst>
              <a:gd name="adj1" fmla="val -22676"/>
            </a:avLst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26710" name="Rectangle 22"/>
          <p:cNvSpPr>
            <a:spLocks noChangeArrowheads="1"/>
          </p:cNvSpPr>
          <p:nvPr/>
        </p:nvSpPr>
        <p:spPr bwMode="auto">
          <a:xfrm>
            <a:off x="1979613" y="3284538"/>
            <a:ext cx="503237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6711" name="Rectangle 23"/>
          <p:cNvSpPr>
            <a:spLocks noChangeArrowheads="1"/>
          </p:cNvSpPr>
          <p:nvPr/>
        </p:nvSpPr>
        <p:spPr bwMode="auto">
          <a:xfrm>
            <a:off x="3275013" y="3860800"/>
            <a:ext cx="503237" cy="3603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6712" name="Rectangle 24"/>
          <p:cNvSpPr>
            <a:spLocks noChangeArrowheads="1"/>
          </p:cNvSpPr>
          <p:nvPr/>
        </p:nvSpPr>
        <p:spPr bwMode="auto">
          <a:xfrm>
            <a:off x="2843213" y="2636838"/>
            <a:ext cx="503237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6713" name="Rectangle 25"/>
          <p:cNvSpPr>
            <a:spLocks noChangeArrowheads="1"/>
          </p:cNvSpPr>
          <p:nvPr/>
        </p:nvSpPr>
        <p:spPr bwMode="auto">
          <a:xfrm>
            <a:off x="1042988" y="3789363"/>
            <a:ext cx="503237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6714" name="Rectangle 26"/>
          <p:cNvSpPr>
            <a:spLocks noChangeArrowheads="1"/>
          </p:cNvSpPr>
          <p:nvPr/>
        </p:nvSpPr>
        <p:spPr bwMode="auto">
          <a:xfrm>
            <a:off x="971550" y="2565400"/>
            <a:ext cx="503238" cy="36036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6715" name="Line 27"/>
          <p:cNvSpPr>
            <a:spLocks noChangeShapeType="1"/>
          </p:cNvSpPr>
          <p:nvPr/>
        </p:nvSpPr>
        <p:spPr bwMode="auto">
          <a:xfrm flipH="1" flipV="1">
            <a:off x="1403350" y="2781300"/>
            <a:ext cx="719138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6716" name="Line 28"/>
          <p:cNvSpPr>
            <a:spLocks noChangeShapeType="1"/>
          </p:cNvSpPr>
          <p:nvPr/>
        </p:nvSpPr>
        <p:spPr bwMode="auto">
          <a:xfrm flipV="1">
            <a:off x="2411413" y="2997200"/>
            <a:ext cx="6477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6717" name="Line 29"/>
          <p:cNvSpPr>
            <a:spLocks noChangeShapeType="1"/>
          </p:cNvSpPr>
          <p:nvPr/>
        </p:nvSpPr>
        <p:spPr bwMode="auto">
          <a:xfrm flipH="1">
            <a:off x="1187450" y="3573463"/>
            <a:ext cx="7921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6718" name="Line 30"/>
          <p:cNvSpPr>
            <a:spLocks noChangeShapeType="1"/>
          </p:cNvSpPr>
          <p:nvPr/>
        </p:nvSpPr>
        <p:spPr bwMode="auto">
          <a:xfrm>
            <a:off x="1547813" y="40052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6719" name="Line 31"/>
          <p:cNvSpPr>
            <a:spLocks noChangeShapeType="1"/>
          </p:cNvSpPr>
          <p:nvPr/>
        </p:nvSpPr>
        <p:spPr bwMode="auto">
          <a:xfrm flipH="1" flipV="1">
            <a:off x="3203575" y="2997200"/>
            <a:ext cx="3603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6720" name="Line 32"/>
          <p:cNvSpPr>
            <a:spLocks noChangeShapeType="1"/>
          </p:cNvSpPr>
          <p:nvPr/>
        </p:nvSpPr>
        <p:spPr bwMode="auto">
          <a:xfrm>
            <a:off x="1403350" y="2708275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6721" name="Line 33"/>
          <p:cNvSpPr>
            <a:spLocks noChangeShapeType="1"/>
          </p:cNvSpPr>
          <p:nvPr/>
        </p:nvSpPr>
        <p:spPr bwMode="auto">
          <a:xfrm flipH="1">
            <a:off x="1258888" y="2852738"/>
            <a:ext cx="7143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6722" name="Line 34"/>
          <p:cNvSpPr>
            <a:spLocks noChangeShapeType="1"/>
          </p:cNvSpPr>
          <p:nvPr/>
        </p:nvSpPr>
        <p:spPr bwMode="auto">
          <a:xfrm flipH="1" flipV="1">
            <a:off x="2482850" y="3646488"/>
            <a:ext cx="9366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6724" name="Rectangle 36"/>
          <p:cNvSpPr>
            <a:spLocks noChangeArrowheads="1"/>
          </p:cNvSpPr>
          <p:nvPr/>
        </p:nvSpPr>
        <p:spPr bwMode="auto">
          <a:xfrm>
            <a:off x="5435600" y="5805488"/>
            <a:ext cx="3167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   </a:t>
            </a:r>
            <a:r>
              <a:rPr lang="ru-RU" b="1"/>
              <a:t>Динамика изменения   </a:t>
            </a:r>
            <a:r>
              <a:rPr lang="en-US" b="1"/>
              <a:t>                  </a:t>
            </a:r>
            <a:r>
              <a:rPr lang="ru-RU" b="1"/>
              <a:t>достижимости  цели</a:t>
            </a:r>
          </a:p>
        </p:txBody>
      </p:sp>
      <p:sp>
        <p:nvSpPr>
          <p:cNvPr id="626725" name="Rectangle 37"/>
          <p:cNvSpPr>
            <a:spLocks noChangeArrowheads="1"/>
          </p:cNvSpPr>
          <p:nvPr/>
        </p:nvSpPr>
        <p:spPr bwMode="auto">
          <a:xfrm>
            <a:off x="669925" y="4292600"/>
            <a:ext cx="270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Нечеткая когнитивная</a:t>
            </a:r>
            <a:endParaRPr lang="en-US" b="1"/>
          </a:p>
          <a:p>
            <a:r>
              <a:rPr lang="ru-RU" b="1"/>
              <a:t> карта ситуации</a:t>
            </a:r>
          </a:p>
        </p:txBody>
      </p:sp>
      <p:sp>
        <p:nvSpPr>
          <p:cNvPr id="626726" name="AutoShape 38"/>
          <p:cNvSpPr>
            <a:spLocks noChangeArrowheads="1"/>
          </p:cNvSpPr>
          <p:nvPr/>
        </p:nvSpPr>
        <p:spPr bwMode="auto">
          <a:xfrm>
            <a:off x="1835150" y="4868863"/>
            <a:ext cx="1152525" cy="1368425"/>
          </a:xfrm>
          <a:prstGeom prst="curvedRightArrow">
            <a:avLst>
              <a:gd name="adj1" fmla="val 23747"/>
              <a:gd name="adj2" fmla="val 47493"/>
              <a:gd name="adj3" fmla="val 33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6727" name="AutoShape 39"/>
          <p:cNvSpPr>
            <a:spLocks noChangeArrowheads="1"/>
          </p:cNvSpPr>
          <p:nvPr/>
        </p:nvSpPr>
        <p:spPr bwMode="auto">
          <a:xfrm>
            <a:off x="5651500" y="4652963"/>
            <a:ext cx="863600" cy="936625"/>
          </a:xfrm>
          <a:prstGeom prst="curvedLeftArrow">
            <a:avLst>
              <a:gd name="adj1" fmla="val 21691"/>
              <a:gd name="adj2" fmla="val 43382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2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2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2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26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26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2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2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2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6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6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6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6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2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2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2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26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26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6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26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26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26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2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2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2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26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26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26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26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26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26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26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26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26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26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26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26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26723" grpId="0"/>
      <p:bldP spid="626693" grpId="0" autoUpdateAnimBg="0"/>
      <p:bldP spid="626694" grpId="0" animBg="1" autoUpdateAnimBg="0"/>
      <p:bldP spid="626695" grpId="0" animBg="1"/>
      <p:bldP spid="626696" grpId="0" animBg="1"/>
      <p:bldP spid="626697" grpId="0" animBg="1"/>
      <p:bldP spid="626698" grpId="0" animBg="1"/>
      <p:bldP spid="626699" grpId="0" animBg="1"/>
      <p:bldP spid="626700" grpId="0" animBg="1"/>
      <p:bldP spid="626701" grpId="0" animBg="1"/>
      <p:bldP spid="626702" grpId="0" animBg="1"/>
      <p:bldP spid="626703" grpId="0" animBg="1"/>
      <p:bldP spid="626704" grpId="0" animBg="1"/>
      <p:bldP spid="626705" grpId="0" animBg="1"/>
      <p:bldP spid="626706" grpId="0" animBg="1"/>
      <p:bldP spid="626710" grpId="0" animBg="1"/>
      <p:bldP spid="626711" grpId="0" animBg="1"/>
      <p:bldP spid="626712" grpId="0" animBg="1"/>
      <p:bldP spid="626713" grpId="0" animBg="1"/>
      <p:bldP spid="626714" grpId="0" animBg="1"/>
      <p:bldP spid="626715" grpId="0" animBg="1"/>
      <p:bldP spid="626716" grpId="0" animBg="1"/>
      <p:bldP spid="626717" grpId="0" animBg="1"/>
      <p:bldP spid="626718" grpId="0" animBg="1"/>
      <p:bldP spid="626719" grpId="0" animBg="1"/>
      <p:bldP spid="626720" grpId="0" animBg="1"/>
      <p:bldP spid="626721" grpId="0" animBg="1"/>
      <p:bldP spid="626722" grpId="0" animBg="1"/>
      <p:bldP spid="626724" grpId="0" autoUpdateAnimBg="0"/>
      <p:bldP spid="626725" grpId="0" autoUpdateAnimBg="0"/>
      <p:bldP spid="626726" grpId="0" animBg="1"/>
      <p:bldP spid="6267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AutoShape 2"/>
          <p:cNvSpPr>
            <a:spLocks noGrp="1" noChangeArrowheads="1"/>
          </p:cNvSpPr>
          <p:nvPr>
            <p:ph type="title"/>
          </p:nvPr>
        </p:nvSpPr>
        <p:spPr>
          <a:xfrm>
            <a:off x="1643063" y="214313"/>
            <a:ext cx="79248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Интегрированная </a:t>
            </a:r>
            <a:r>
              <a:rPr lang="ru-RU" sz="3200" dirty="0" smtClean="0"/>
              <a:t>модель (ГИИС)</a:t>
            </a:r>
            <a:endParaRPr lang="ru-RU" sz="3200" dirty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066800"/>
            <a:ext cx="81534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524000" y="3581400"/>
          <a:ext cx="65532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Visio" r:id="rId5" imgW="6103010" imgH="3265627" progId="Visio.Drawing.11">
                  <p:embed/>
                </p:oleObj>
              </mc:Choice>
              <mc:Fallback>
                <p:oleObj name="Visio" r:id="rId5" imgW="6103010" imgH="3265627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81400"/>
                        <a:ext cx="6553200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05" name="Line 5"/>
          <p:cNvSpPr>
            <a:spLocks noChangeShapeType="1"/>
          </p:cNvSpPr>
          <p:nvPr/>
        </p:nvSpPr>
        <p:spPr bwMode="auto">
          <a:xfrm flipH="1">
            <a:off x="2743200" y="3048000"/>
            <a:ext cx="5257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06" name="Line 6"/>
          <p:cNvSpPr>
            <a:spLocks noChangeShapeType="1"/>
          </p:cNvSpPr>
          <p:nvPr/>
        </p:nvSpPr>
        <p:spPr bwMode="auto">
          <a:xfrm flipH="1">
            <a:off x="4191000" y="2971800"/>
            <a:ext cx="2895600" cy="8382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07" name="Line 7"/>
          <p:cNvSpPr>
            <a:spLocks noChangeShapeType="1"/>
          </p:cNvSpPr>
          <p:nvPr/>
        </p:nvSpPr>
        <p:spPr bwMode="auto">
          <a:xfrm>
            <a:off x="3048000" y="2971800"/>
            <a:ext cx="685800" cy="2667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08" name="Line 8"/>
          <p:cNvSpPr>
            <a:spLocks noChangeShapeType="1"/>
          </p:cNvSpPr>
          <p:nvPr/>
        </p:nvSpPr>
        <p:spPr bwMode="auto">
          <a:xfrm flipH="1">
            <a:off x="4800600" y="2971800"/>
            <a:ext cx="228600" cy="1828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09" name="Line 9"/>
          <p:cNvSpPr>
            <a:spLocks noChangeShapeType="1"/>
          </p:cNvSpPr>
          <p:nvPr/>
        </p:nvSpPr>
        <p:spPr bwMode="auto">
          <a:xfrm>
            <a:off x="4343400" y="2971800"/>
            <a:ext cx="762000" cy="1371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10" name="Line 10"/>
          <p:cNvSpPr>
            <a:spLocks noChangeShapeType="1"/>
          </p:cNvSpPr>
          <p:nvPr/>
        </p:nvSpPr>
        <p:spPr bwMode="auto">
          <a:xfrm>
            <a:off x="1600200" y="2971800"/>
            <a:ext cx="3886200" cy="3048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219200"/>
            <a:ext cx="81534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5" grpId="0" animBg="1"/>
      <p:bldP spid="256006" grpId="0" animBg="1"/>
      <p:bldP spid="256007" grpId="0" animBg="1"/>
      <p:bldP spid="256008" grpId="0" animBg="1"/>
      <p:bldP spid="256009" grpId="0" animBg="1"/>
      <p:bldP spid="2560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accent1">
                    <a:tint val="88000"/>
                    <a:satMod val="150000"/>
                  </a:schemeClr>
                </a:solidFill>
              </a:rPr>
              <a:t>Взаимодействие моделей</a:t>
            </a:r>
          </a:p>
        </p:txBody>
      </p:sp>
      <p:pic>
        <p:nvPicPr>
          <p:cNvPr id="630787" name="Picture 3" descr="zu1pfuql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28713" y="2695575"/>
            <a:ext cx="1068387" cy="2020888"/>
          </a:xfrm>
        </p:spPr>
      </p:pic>
      <p:graphicFrame>
        <p:nvGraphicFramePr>
          <p:cNvPr id="630788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96050" y="2400300"/>
          <a:ext cx="876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4" imgW="876240" imgH="533160" progId="">
                  <p:embed/>
                </p:oleObj>
              </mc:Choice>
              <mc:Fallback>
                <p:oleObj name="Equation" r:id="rId4" imgW="876240" imgH="5331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2400300"/>
                        <a:ext cx="876300" cy="533400"/>
                      </a:xfrm>
                      <a:prstGeom prst="rect">
                        <a:avLst/>
                      </a:prstGeom>
                      <a:solidFill>
                        <a:schemeClr val="accent2">
                          <a:alpha val="74001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0798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092950" y="3644900"/>
          <a:ext cx="1835150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6" imgW="1193760" imgH="965160" progId="">
                  <p:embed/>
                </p:oleObj>
              </mc:Choice>
              <mc:Fallback>
                <p:oleObj name="Equation" r:id="rId6" imgW="1193760" imgH="96516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644900"/>
                        <a:ext cx="1835150" cy="1484313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6799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50975" y="4300538"/>
            <a:ext cx="7693025" cy="1785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           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2339975" y="2492375"/>
          <a:ext cx="5432425" cy="436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30796" name="AutoShape 12"/>
          <p:cNvSpPr>
            <a:spLocks noChangeArrowheads="1"/>
          </p:cNvSpPr>
          <p:nvPr/>
        </p:nvSpPr>
        <p:spPr bwMode="auto">
          <a:xfrm>
            <a:off x="2268538" y="40767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13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0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0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3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Когнитивные сети поддержки принятия решений 1</a:t>
            </a: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28625" y="571500"/>
            <a:ext cx="8183563" cy="4187825"/>
          </a:xfrm>
        </p:spPr>
        <p:txBody>
          <a:bodyPr/>
          <a:lstStyle/>
          <a:p>
            <a:r>
              <a:rPr lang="ru-RU" sz="2400" smtClean="0"/>
              <a:t>Когнитивный подход, в узком смысле этого понятия, объединяет исследования, общим признаком которых является использование формальных моделей когнитивных карт того или иного вида, т.е. превращает когнитивный подход в формальную нормативную теорию практически без взаимосвязи с ментальным пространством человека – ментальной моделью. Мы рассмотрим более широкую интерпретацию – когнитивные сети поддержки принятия решений</a:t>
            </a:r>
            <a:r>
              <a:rPr lang="en-GB" sz="2400" smtClean="0"/>
              <a:t> (</a:t>
            </a:r>
            <a:r>
              <a:rPr lang="ru-RU" sz="2400" smtClean="0"/>
              <a:t>КСППР), с возможностью адаптации к ментальной модели</a:t>
            </a:r>
            <a:r>
              <a:rPr lang="ru-RU" smtClean="0"/>
              <a:t>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500688"/>
            <a:ext cx="8186737" cy="714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                       Виды КСППР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sz="2400" smtClean="0"/>
              <a:t>В ряде направлений и школ, применяющих практически те же формальные модели и методы, для создания ментальных моделей не применяется понятие когнитивной карты. Вместо него используются знаковые графы, сетевые модели, графах причин и следствий, каузальные сети. Очень близким по смыслу к когнитивным картам являются байесов</a:t>
            </a:r>
            <a:r>
              <a:rPr lang="en-GB" sz="2400" smtClean="0"/>
              <a:t>c</a:t>
            </a:r>
            <a:r>
              <a:rPr lang="ru-RU" sz="2400" smtClean="0"/>
              <a:t>кие  сети,  сети доверия, аналитические сети Саати, когнитивные иерархические сети, сети решений, нечеткие сети Петри, сети концептов, семантические сети, фреймы, схемы, сценарии. Широко используются методы обучения.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КСППР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КСППР  являются основой систем </a:t>
            </a:r>
            <a:r>
              <a:rPr lang="ru-RU" dirty="0" err="1" smtClean="0"/>
              <a:t>бизнес-аналитики</a:t>
            </a:r>
            <a:r>
              <a:rPr lang="ru-RU" dirty="0" smtClean="0"/>
              <a:t>, использующих интеллектуальные системы с настройкой на сознание и логику эксперта и состоят из когнитивной и аналитической части, причем нижний уровень - когнитивный, предоставляет информацию для обработки верхним, аналитическим, уровнем. Когнитивный уровень помогает использовать когнитивные способности человека, возможности комплексного восприятия ситуации  и его ментальные модели для управления процессом принятия решений в сложных ситуациях. Аналитический уровень позволяет оценивать ситуацию и использовать эту оценку для принятия решений.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1 и Система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Эти два уровня (когнитивный и аналитический) соответствуют  двум типам когнитивных процессов,  которые в работах </a:t>
            </a:r>
            <a:r>
              <a:rPr lang="ru-RU" dirty="0" err="1" smtClean="0"/>
              <a:t>Канемана</a:t>
            </a:r>
            <a:r>
              <a:rPr lang="ru-RU" dirty="0" smtClean="0"/>
              <a:t> были  рассмотрены, как Система 1 и Система 2. Операции в рамках Системы 1 протекают быстро, автоматически, без усилий, они ассоциативны, зачастую эмоционально окрашены и управляются привычками, поэтому их сложно контролировать и модифицировать.  Операции Системы 2 происходят медленнее, последовательно, с интеллектуальными усилиями и намеренным контролем; они также относительно гибки и потенциально подвержены влиянию правил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Когнитивные технологии СППР</a:t>
            </a: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sz="2400" smtClean="0"/>
              <a:t>С увеличением важности когнитивных аспектов в процессе принятия решений особенное внимание уделяется таким когнитивным способностям человека, как оценка ситуации и ментальным моделям и их роли в  управлении процессом поддержки принятия решения в сложных ситуациях. При этом к существующей схеме BI добавляется модель когнитивно-ориентированного процесса поддержки принятия решения. Мы предлагаем использовать в ней модели КСППР.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Ментальные модели в системах  </a:t>
            </a:r>
            <a:r>
              <a:rPr lang="ru-RU" dirty="0" err="1" smtClean="0"/>
              <a:t>бизнес-интеллекта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1643063" y="1071563"/>
          <a:ext cx="6357937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Visio" r:id="rId3" imgW="9016685" imgH="8224736" progId="Visio.Drawing.11">
                  <p:embed/>
                </p:oleObj>
              </mc:Choice>
              <mc:Fallback>
                <p:oleObj name="Visio" r:id="rId3" imgW="9016685" imgH="822473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071563"/>
                        <a:ext cx="6357937" cy="361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Содержимое 8"/>
          <p:cNvSpPr>
            <a:spLocks noGrp="1"/>
          </p:cNvSpPr>
          <p:nvPr>
            <p:ph idx="1"/>
          </p:nvPr>
        </p:nvSpPr>
        <p:spPr>
          <a:xfrm>
            <a:off x="142875" y="428625"/>
            <a:ext cx="8786813" cy="6429375"/>
          </a:xfrm>
        </p:spPr>
        <p:txBody>
          <a:bodyPr/>
          <a:lstStyle/>
          <a:p>
            <a:r>
              <a:rPr lang="ru-RU" sz="2000" smtClean="0"/>
              <a:t>КСППР – база эталонов и ментальных моделей </a:t>
            </a:r>
            <a:r>
              <a:rPr lang="en-GB" sz="2000" smtClean="0"/>
              <a:t>(Li Niu, 2009)</a:t>
            </a:r>
            <a:endParaRPr lang="ru-RU" sz="2000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когнитивной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Ключевым техническим достижением, сделавшим когнитивистику возможной, стали новые методы сканирования мозга. Томография и другие методы впервые позволили заглянуть внутрь мозга и получить прямые, а не косвенные данные о его работе. Наблюдаемый сейчас прогресс в когнитивистике позволит  описать и объяснить процессы в мозгу человека, ответственные за высшую нервную деятельность. Это позволит создать системы так называемого </a:t>
            </a:r>
            <a:r>
              <a:rPr lang="ru-RU" dirty="0" smtClean="0">
                <a:solidFill>
                  <a:srgbClr val="C00000"/>
                </a:solidFill>
              </a:rPr>
              <a:t>сильного искусственного интеллекта</a:t>
            </a:r>
            <a:r>
              <a:rPr lang="ru-RU" dirty="0" smtClean="0"/>
              <a:t>, который будет обладать способностями к самостоятельному обучению, творчеству, свободному общению с человеком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Сильный и слабый 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философии искусственного интеллекта (ИИ) спор сильного ИИ (Джон </a:t>
            </a:r>
            <a:r>
              <a:rPr lang="ru-RU" dirty="0" err="1" smtClean="0"/>
              <a:t>Сёрль</a:t>
            </a:r>
            <a:r>
              <a:rPr lang="ru-RU" dirty="0" smtClean="0"/>
              <a:t>) против слабого ИИ протекает вокруг гипотезы о том, что некоторые формы искусственного интеллекта могут действительно обосновывать и решать проблемы. Теория сильного ИИ предполагает, что компьютеры могут приобрести способность мыслить и осознавать себя, хотя и не обязательно их мыслительный процесс будет подобен человеческому. Теория слабого ИИ такую возможность отвергает.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Составляющие когнитивистики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Искусственный интеллект</a:t>
            </a:r>
          </a:p>
          <a:p>
            <a:r>
              <a:rPr lang="ru-RU" dirty="0" smtClean="0"/>
              <a:t>Когнитивная психология</a:t>
            </a:r>
          </a:p>
          <a:p>
            <a:r>
              <a:rPr lang="ru-RU" dirty="0" smtClean="0"/>
              <a:t>Когнитивная лингвистика</a:t>
            </a:r>
          </a:p>
          <a:p>
            <a:r>
              <a:rPr lang="ru-RU" dirty="0" smtClean="0"/>
              <a:t>Когнитивная этология</a:t>
            </a:r>
          </a:p>
          <a:p>
            <a:r>
              <a:rPr lang="ru-RU" dirty="0" smtClean="0"/>
              <a:t>Математическая логика</a:t>
            </a:r>
          </a:p>
          <a:p>
            <a:r>
              <a:rPr lang="ru-RU" dirty="0" smtClean="0"/>
              <a:t>Неврология</a:t>
            </a:r>
          </a:p>
          <a:p>
            <a:r>
              <a:rPr lang="ru-RU" dirty="0" err="1" smtClean="0"/>
              <a:t>Нейробиология</a:t>
            </a:r>
            <a:endParaRPr lang="ru-RU" dirty="0" smtClean="0"/>
          </a:p>
          <a:p>
            <a:r>
              <a:rPr lang="ru-RU" dirty="0" smtClean="0"/>
              <a:t>Нейрофизиология</a:t>
            </a:r>
          </a:p>
          <a:p>
            <a:r>
              <a:rPr lang="ru-RU" dirty="0" smtClean="0"/>
              <a:t>Философия сознания</a:t>
            </a:r>
          </a:p>
          <a:p>
            <a:r>
              <a:rPr lang="ru-RU" dirty="0" smtClean="0"/>
              <a:t>К когнитивным наукам также относят экспериментальную психологию познания, </a:t>
            </a:r>
            <a:r>
              <a:rPr lang="ru-RU" dirty="0" err="1" smtClean="0"/>
              <a:t>нейронауку</a:t>
            </a:r>
            <a:r>
              <a:rPr lang="ru-RU" dirty="0" smtClean="0"/>
              <a:t>, когнитивную антропологию, когнитивную географию.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Когнитивная наука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Book Antiqua" pitchFamily="18" charset="0"/>
              </a:rPr>
              <a:t>Область междисциплинарных исследований познания, понимаемого как совокупность процессов приобретения, хранения, преобразования и использования знаний живыми и искусственными системами. </a:t>
            </a:r>
            <a:endParaRPr lang="ru-RU" dirty="0" smtClean="0">
              <a:latin typeface="Book Antiqua" pitchFamily="18" charset="0"/>
            </a:endParaRPr>
          </a:p>
          <a:p>
            <a:pPr algn="just"/>
            <a:r>
              <a:rPr lang="ru-RU" dirty="0" smtClean="0">
                <a:latin typeface="Book Antiqua" pitchFamily="18" charset="0"/>
              </a:rPr>
              <a:t>Аппаратными </a:t>
            </a:r>
            <a:r>
              <a:rPr lang="ru-RU" dirty="0" smtClean="0">
                <a:latin typeface="Book Antiqua" pitchFamily="18" charset="0"/>
              </a:rPr>
              <a:t>и программными средствами для когнитивной науки, общими для всех ее областей, являются методы </a:t>
            </a:r>
            <a:r>
              <a:rPr lang="ru-RU" dirty="0" err="1" smtClean="0">
                <a:latin typeface="Book Antiqua" pitchFamily="18" charset="0"/>
              </a:rPr>
              <a:t>матмоделирования</a:t>
            </a:r>
            <a:r>
              <a:rPr lang="ru-RU" dirty="0" smtClean="0">
                <a:latin typeface="Book Antiqua" pitchFamily="18" charset="0"/>
              </a:rPr>
              <a:t> на основе </a:t>
            </a:r>
            <a:r>
              <a:rPr lang="ru-RU" dirty="0" err="1" smtClean="0">
                <a:latin typeface="Book Antiqua" pitchFamily="18" charset="0"/>
              </a:rPr>
              <a:t>биоморфных</a:t>
            </a:r>
            <a:r>
              <a:rPr lang="ru-RU" dirty="0" smtClean="0">
                <a:latin typeface="Book Antiqua" pitchFamily="18" charset="0"/>
              </a:rPr>
              <a:t> нейронных сетей. В отличие от классических </a:t>
            </a:r>
            <a:r>
              <a:rPr lang="ru-RU" dirty="0" err="1" smtClean="0">
                <a:latin typeface="Book Antiqua" pitchFamily="18" charset="0"/>
              </a:rPr>
              <a:t>нейросетей</a:t>
            </a:r>
            <a:r>
              <a:rPr lang="ru-RU" dirty="0" smtClean="0">
                <a:latin typeface="Book Antiqua" pitchFamily="18" charset="0"/>
              </a:rPr>
              <a:t> используются </a:t>
            </a:r>
            <a:r>
              <a:rPr lang="ru-RU" dirty="0" err="1" smtClean="0">
                <a:latin typeface="Book Antiqua" pitchFamily="18" charset="0"/>
              </a:rPr>
              <a:t>нейросети</a:t>
            </a:r>
            <a:r>
              <a:rPr lang="ru-RU" dirty="0" smtClean="0">
                <a:latin typeface="Book Antiqua" pitchFamily="18" charset="0"/>
              </a:rPr>
              <a:t> рекуррентные, модулярные,  </a:t>
            </a:r>
            <a:r>
              <a:rPr lang="ru-RU" dirty="0" err="1" smtClean="0">
                <a:latin typeface="Book Antiqua" pitchFamily="18" charset="0"/>
              </a:rPr>
              <a:t>асссихронные</a:t>
            </a:r>
            <a:r>
              <a:rPr lang="ru-RU" dirty="0" smtClean="0">
                <a:latin typeface="Book Antiqua" pitchFamily="18" charset="0"/>
              </a:rPr>
              <a:t>, с немонотонной активационной функцией и т.д. и </a:t>
            </a:r>
            <a:r>
              <a:rPr lang="ru-RU" dirty="0" err="1" smtClean="0">
                <a:latin typeface="Book Antiqua" pitchFamily="18" charset="0"/>
              </a:rPr>
              <a:t>нейроморфный</a:t>
            </a:r>
            <a:r>
              <a:rPr lang="ru-RU" dirty="0" smtClean="0">
                <a:latin typeface="Book Antiqua" pitchFamily="18" charset="0"/>
              </a:rPr>
              <a:t> искусственный интеллект.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модулярной сети</a:t>
            </a:r>
            <a:endParaRPr lang="ru-RU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888" y="1600200"/>
            <a:ext cx="238622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47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864350" y="6483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5B4D2C-F1CE-498D-939D-633EF03FE462}" type="slidenum">
              <a:rPr lang="ru-RU" b="1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538163" y="77788"/>
            <a:ext cx="77374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Десятилетие мозга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50875" y="1127125"/>
            <a:ext cx="7697788" cy="460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1" name="Номер слайда 8"/>
          <p:cNvSpPr txBox="1">
            <a:spLocks/>
          </p:cNvSpPr>
          <p:nvPr/>
        </p:nvSpPr>
        <p:spPr bwMode="auto">
          <a:xfrm>
            <a:off x="6864350" y="6483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F46BC32-34A9-4701-9704-30B8CC796C44}" type="slidenum">
              <a:rPr lang="ru-RU" sz="1200" b="1">
                <a:latin typeface="Calibri" pitchFamily="34" charset="0"/>
              </a:rPr>
              <a:pPr algn="r"/>
              <a:t>8</a:t>
            </a:fld>
            <a:endParaRPr lang="ru-RU" sz="1200" b="1">
              <a:latin typeface="Calibri" pitchFamily="34" charset="0"/>
            </a:endParaRPr>
          </a:p>
        </p:txBody>
      </p:sp>
      <p:sp>
        <p:nvSpPr>
          <p:cNvPr id="18" name="Номер слайда 8"/>
          <p:cNvSpPr txBox="1">
            <a:spLocks/>
          </p:cNvSpPr>
          <p:nvPr/>
        </p:nvSpPr>
        <p:spPr>
          <a:xfrm>
            <a:off x="6891338" y="6483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603250" y="1390650"/>
            <a:ext cx="3726396" cy="4666865"/>
            <a:chOff x="414082" y="1064598"/>
            <a:chExt cx="3726145" cy="4666487"/>
          </a:xfrm>
        </p:grpSpPr>
        <p:pic>
          <p:nvPicPr>
            <p:cNvPr id="9225" name="Рисунок 22" descr="Decade_of_the_Brain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5426" y="2594182"/>
              <a:ext cx="2381250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6" name="TextBox 23"/>
            <p:cNvSpPr txBox="1">
              <a:spLocks noChangeArrowheads="1"/>
            </p:cNvSpPr>
            <p:nvPr/>
          </p:nvSpPr>
          <p:spPr bwMode="auto">
            <a:xfrm>
              <a:off x="496889" y="5392558"/>
              <a:ext cx="3643338" cy="338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</a:rPr>
                <a:t>"</a:t>
              </a:r>
              <a:endParaRPr lang="ru-RU" sz="1600" dirty="0">
                <a:latin typeface="Calibri" pitchFamily="34" charset="0"/>
              </a:endParaRPr>
            </a:p>
          </p:txBody>
        </p:sp>
        <p:sp>
          <p:nvSpPr>
            <p:cNvPr id="9227" name="TextBox 24"/>
            <p:cNvSpPr txBox="1">
              <a:spLocks noChangeArrowheads="1"/>
            </p:cNvSpPr>
            <p:nvPr/>
          </p:nvSpPr>
          <p:spPr bwMode="auto">
            <a:xfrm>
              <a:off x="414082" y="1064598"/>
              <a:ext cx="3075635" cy="954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Десятилетие мозга</a:t>
              </a:r>
              <a:endPara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2800" dirty="0" smtClean="0">
                  <a:latin typeface="Calibri" pitchFamily="34" charset="0"/>
                </a:rPr>
                <a:t>(</a:t>
              </a:r>
              <a:r>
                <a:rPr lang="en-US" sz="2800" dirty="0">
                  <a:latin typeface="Calibri" pitchFamily="34" charset="0"/>
                </a:rPr>
                <a:t>1990-2000)</a:t>
              </a:r>
              <a:endParaRPr lang="ru-RU" sz="2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864350" y="6483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538163" y="77788"/>
            <a:ext cx="77374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Десятилетие сознания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50875" y="1127125"/>
            <a:ext cx="7697788" cy="460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Номер слайда 8"/>
          <p:cNvSpPr txBox="1">
            <a:spLocks/>
          </p:cNvSpPr>
          <p:nvPr/>
        </p:nvSpPr>
        <p:spPr>
          <a:xfrm>
            <a:off x="6891338" y="6483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603250" y="1390650"/>
            <a:ext cx="3726396" cy="4666865"/>
            <a:chOff x="414082" y="1064598"/>
            <a:chExt cx="3726145" cy="4666487"/>
          </a:xfrm>
        </p:grpSpPr>
        <p:pic>
          <p:nvPicPr>
            <p:cNvPr id="10253" name="Рисунок 22" descr="Decade_of_the_Brain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5426" y="2594182"/>
              <a:ext cx="2381250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4" name="TextBox 23"/>
            <p:cNvSpPr txBox="1">
              <a:spLocks noChangeArrowheads="1"/>
            </p:cNvSpPr>
            <p:nvPr/>
          </p:nvSpPr>
          <p:spPr bwMode="auto">
            <a:xfrm>
              <a:off x="496889" y="5392558"/>
              <a:ext cx="3643338" cy="338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600" dirty="0">
                <a:latin typeface="Calibri" pitchFamily="34" charset="0"/>
              </a:endParaRPr>
            </a:p>
          </p:txBody>
        </p:sp>
        <p:sp>
          <p:nvSpPr>
            <p:cNvPr id="10255" name="TextBox 24"/>
            <p:cNvSpPr txBox="1">
              <a:spLocks noChangeArrowheads="1"/>
            </p:cNvSpPr>
            <p:nvPr/>
          </p:nvSpPr>
          <p:spPr bwMode="auto">
            <a:xfrm>
              <a:off x="414082" y="1064598"/>
              <a:ext cx="3075635" cy="954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Десятилетие мозга</a:t>
              </a:r>
              <a:endPara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2800" b="1" dirty="0" smtClean="0">
                  <a:latin typeface="Calibri" pitchFamily="34" charset="0"/>
                </a:rPr>
                <a:t>(</a:t>
              </a:r>
              <a:r>
                <a:rPr lang="en-US" sz="2800" b="1" dirty="0">
                  <a:latin typeface="Calibri" pitchFamily="34" charset="0"/>
                </a:rPr>
                <a:t>1990-2000)</a:t>
              </a:r>
              <a:endParaRPr lang="ru-RU" sz="2800" b="1" dirty="0">
                <a:latin typeface="Calibri" pitchFamily="34" charset="0"/>
              </a:endParaRPr>
            </a:p>
          </p:txBody>
        </p:sp>
      </p:grpSp>
      <p:grpSp>
        <p:nvGrpSpPr>
          <p:cNvPr id="4" name="Группа 34"/>
          <p:cNvGrpSpPr>
            <a:grpSpLocks/>
          </p:cNvGrpSpPr>
          <p:nvPr/>
        </p:nvGrpSpPr>
        <p:grpSpPr bwMode="auto">
          <a:xfrm>
            <a:off x="4572000" y="1384300"/>
            <a:ext cx="4441825" cy="4692169"/>
            <a:chOff x="4572000" y="1057341"/>
            <a:chExt cx="4441371" cy="4692705"/>
          </a:xfrm>
        </p:grpSpPr>
        <p:pic>
          <p:nvPicPr>
            <p:cNvPr id="10250" name="Рисунок 35" descr="Decade of the Mind small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65830" y="2431143"/>
              <a:ext cx="3802970" cy="2771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TextBox 36"/>
            <p:cNvSpPr txBox="1">
              <a:spLocks noChangeArrowheads="1"/>
            </p:cNvSpPr>
            <p:nvPr/>
          </p:nvSpPr>
          <p:spPr bwMode="auto">
            <a:xfrm>
              <a:off x="4832585" y="1057341"/>
              <a:ext cx="3612094" cy="95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Десятилетие 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сознания</a:t>
              </a:r>
              <a:endPara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2800" b="1" dirty="0" smtClean="0">
                  <a:latin typeface="Calibri" pitchFamily="34" charset="0"/>
                </a:rPr>
                <a:t>(</a:t>
              </a:r>
              <a:r>
                <a:rPr lang="en-US" sz="2800" b="1" dirty="0">
                  <a:latin typeface="Calibri" pitchFamily="34" charset="0"/>
                </a:rPr>
                <a:t>2010-2020?)</a:t>
              </a:r>
              <a:endParaRPr lang="ru-RU" sz="2800" b="1" dirty="0">
                <a:latin typeface="Calibri" pitchFamily="34" charset="0"/>
              </a:endParaRPr>
            </a:p>
          </p:txBody>
        </p:sp>
        <p:sp>
          <p:nvSpPr>
            <p:cNvPr id="10252" name="Прямоугольник 37"/>
            <p:cNvSpPr>
              <a:spLocks noChangeArrowheads="1"/>
            </p:cNvSpPr>
            <p:nvPr/>
          </p:nvSpPr>
          <p:spPr bwMode="auto">
            <a:xfrm>
              <a:off x="4572000" y="5380672"/>
              <a:ext cx="4441371" cy="369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1658</Words>
  <Application>Microsoft Office PowerPoint</Application>
  <PresentationFormat>Экран (4:3)</PresentationFormat>
  <Paragraphs>161</Paragraphs>
  <Slides>28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Тема Office</vt:lpstr>
      <vt:lpstr>Документ</vt:lpstr>
      <vt:lpstr>Презентация</vt:lpstr>
      <vt:lpstr>Chart</vt:lpstr>
      <vt:lpstr>Visio</vt:lpstr>
      <vt:lpstr>Equation</vt:lpstr>
      <vt:lpstr>Искусственный интеллект и когнитивная наука</vt:lpstr>
      <vt:lpstr>Когнитивная наука</vt:lpstr>
      <vt:lpstr>Цель когнитивной науки</vt:lpstr>
      <vt:lpstr>Сильный и слабый ИИ</vt:lpstr>
      <vt:lpstr>Составляющие когнитивистики</vt:lpstr>
      <vt:lpstr>Когнитивная наука</vt:lpstr>
      <vt:lpstr>Схема модулярной сети</vt:lpstr>
      <vt:lpstr>Презентация PowerPoint</vt:lpstr>
      <vt:lpstr>Презентация PowerPoint</vt:lpstr>
      <vt:lpstr>3D визуальная лаборатория сканирования мозга человека</vt:lpstr>
      <vt:lpstr>Презентация PowerPoint</vt:lpstr>
      <vt:lpstr>Презентация PowerPoint</vt:lpstr>
      <vt:lpstr>Компьютерное моделирование верхнего слоя колонки Маунткастла (neocortical columns) (узловые структуры содержащие от 10 до 70 тысяч нейронов) мозга крысы. Здесь возбуждённые нейроны подсвечены  розовым, голубыми и желтыми цветами (проект  Blue Brain).</vt:lpstr>
      <vt:lpstr> SyNAPSE </vt:lpstr>
      <vt:lpstr>Конвергенция управления знаниями, искусственного интеллекта и когнитивной науки</vt:lpstr>
      <vt:lpstr>Когнитивная экономика</vt:lpstr>
      <vt:lpstr>Когнитивная экономика</vt:lpstr>
      <vt:lpstr>Управление  знаниями в  экономике &amp; когнитивные технологии в экономике &amp; интеллектуальные системы в экономике</vt:lpstr>
      <vt:lpstr>Гетеродоксальная эконономика</vt:lpstr>
      <vt:lpstr>Методы моделирования ситуации</vt:lpstr>
      <vt:lpstr>Интегрированная модель (ГИИС)</vt:lpstr>
      <vt:lpstr>Взаимодействие моделей</vt:lpstr>
      <vt:lpstr>Когнитивные сети поддержки принятия решений 1</vt:lpstr>
      <vt:lpstr>                       Виды КСППР</vt:lpstr>
      <vt:lpstr>Уровни КСППР </vt:lpstr>
      <vt:lpstr>Система 1 и Система 2</vt:lpstr>
      <vt:lpstr>Когнитивные технологии СППР</vt:lpstr>
      <vt:lpstr>Ментальные модели в системах  бизнес-интеллекта.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Искусственный интеллект и когнитивная наука</dc:title>
  <dc:creator>Averkin</dc:creator>
  <cp:lastModifiedBy>user</cp:lastModifiedBy>
  <cp:revision>17</cp:revision>
  <dcterms:created xsi:type="dcterms:W3CDTF">2011-11-29T18:53:44Z</dcterms:created>
  <dcterms:modified xsi:type="dcterms:W3CDTF">2011-11-30T07:56:51Z</dcterms:modified>
</cp:coreProperties>
</file>